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60"/>
  </p:notesMasterIdLst>
  <p:handoutMasterIdLst>
    <p:handoutMasterId r:id="rId61"/>
  </p:handoutMasterIdLst>
  <p:sldIdLst>
    <p:sldId id="256" r:id="rId5"/>
    <p:sldId id="300" r:id="rId6"/>
    <p:sldId id="301" r:id="rId7"/>
    <p:sldId id="302" r:id="rId8"/>
    <p:sldId id="303" r:id="rId9"/>
    <p:sldId id="304" r:id="rId10"/>
    <p:sldId id="309" r:id="rId11"/>
    <p:sldId id="306" r:id="rId12"/>
    <p:sldId id="307" r:id="rId13"/>
    <p:sldId id="308" r:id="rId14"/>
    <p:sldId id="312" r:id="rId15"/>
    <p:sldId id="313" r:id="rId16"/>
    <p:sldId id="314" r:id="rId17"/>
    <p:sldId id="315" r:id="rId18"/>
    <p:sldId id="317" r:id="rId19"/>
    <p:sldId id="318" r:id="rId20"/>
    <p:sldId id="319" r:id="rId21"/>
    <p:sldId id="320" r:id="rId22"/>
    <p:sldId id="322" r:id="rId23"/>
    <p:sldId id="323" r:id="rId24"/>
    <p:sldId id="324" r:id="rId25"/>
    <p:sldId id="325" r:id="rId26"/>
    <p:sldId id="326" r:id="rId27"/>
    <p:sldId id="327" r:id="rId28"/>
    <p:sldId id="328" r:id="rId29"/>
    <p:sldId id="329" r:id="rId30"/>
    <p:sldId id="330" r:id="rId31"/>
    <p:sldId id="331" r:id="rId32"/>
    <p:sldId id="333" r:id="rId33"/>
    <p:sldId id="334" r:id="rId34"/>
    <p:sldId id="335" r:id="rId35"/>
    <p:sldId id="337" r:id="rId36"/>
    <p:sldId id="338" r:id="rId37"/>
    <p:sldId id="332" r:id="rId38"/>
    <p:sldId id="336" r:id="rId39"/>
    <p:sldId id="395" r:id="rId40"/>
    <p:sldId id="347" r:id="rId41"/>
    <p:sldId id="344" r:id="rId42"/>
    <p:sldId id="348" r:id="rId43"/>
    <p:sldId id="349" r:id="rId44"/>
    <p:sldId id="350" r:id="rId45"/>
    <p:sldId id="394" r:id="rId46"/>
    <p:sldId id="355" r:id="rId47"/>
    <p:sldId id="356" r:id="rId48"/>
    <p:sldId id="357" r:id="rId49"/>
    <p:sldId id="359" r:id="rId50"/>
    <p:sldId id="376" r:id="rId51"/>
    <p:sldId id="377" r:id="rId52"/>
    <p:sldId id="382" r:id="rId53"/>
    <p:sldId id="380" r:id="rId54"/>
    <p:sldId id="381" r:id="rId55"/>
    <p:sldId id="389" r:id="rId56"/>
    <p:sldId id="390" r:id="rId57"/>
    <p:sldId id="396" r:id="rId58"/>
    <p:sldId id="298" r:id="rId5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AF44C9-0096-4DBA-9BEB-CF38D60BC4A8}">
          <p14:sldIdLst>
            <p14:sldId id="256"/>
            <p14:sldId id="300"/>
          </p14:sldIdLst>
        </p14:section>
        <p14:section name="Tiles" id="{AD2FE84A-2869-43EE-8081-64B282D41B49}">
          <p14:sldIdLst>
            <p14:sldId id="301"/>
            <p14:sldId id="302"/>
            <p14:sldId id="303"/>
            <p14:sldId id="304"/>
            <p14:sldId id="309"/>
            <p14:sldId id="306"/>
            <p14:sldId id="307"/>
            <p14:sldId id="308"/>
            <p14:sldId id="312"/>
            <p14:sldId id="313"/>
            <p14:sldId id="314"/>
            <p14:sldId id="315"/>
            <p14:sldId id="317"/>
            <p14:sldId id="318"/>
            <p14:sldId id="319"/>
            <p14:sldId id="320"/>
          </p14:sldIdLst>
        </p14:section>
        <p14:section name="Toast" id="{AC66087B-A333-49BB-95E6-65E084DA9005}">
          <p14:sldIdLst>
            <p14:sldId id="322"/>
            <p14:sldId id="323"/>
            <p14:sldId id="324"/>
            <p14:sldId id="325"/>
            <p14:sldId id="326"/>
            <p14:sldId id="327"/>
            <p14:sldId id="328"/>
            <p14:sldId id="329"/>
            <p14:sldId id="330"/>
            <p14:sldId id="331"/>
            <p14:sldId id="333"/>
            <p14:sldId id="334"/>
            <p14:sldId id="335"/>
            <p14:sldId id="337"/>
            <p14:sldId id="338"/>
            <p14:sldId id="332"/>
            <p14:sldId id="336"/>
            <p14:sldId id="395"/>
          </p14:sldIdLst>
        </p14:section>
        <p14:section name="Push Notificatrions" id="{F6DDEBD6-59AC-4308-942C-141A2C825A28}">
          <p14:sldIdLst>
            <p14:sldId id="347"/>
            <p14:sldId id="344"/>
            <p14:sldId id="348"/>
            <p14:sldId id="349"/>
            <p14:sldId id="350"/>
            <p14:sldId id="394"/>
            <p14:sldId id="355"/>
            <p14:sldId id="356"/>
            <p14:sldId id="357"/>
            <p14:sldId id="359"/>
          </p14:sldIdLst>
        </p14:section>
        <p14:section name="Action Center" id="{35959FDE-DD2B-4C89-AF49-76991744ACF9}">
          <p14:sldIdLst>
            <p14:sldId id="376"/>
            <p14:sldId id="377"/>
            <p14:sldId id="382"/>
            <p14:sldId id="380"/>
            <p14:sldId id="381"/>
            <p14:sldId id="389"/>
            <p14:sldId id="390"/>
            <p14:sldId id="396"/>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02124"/>
    <a:srgbClr val="2F5994"/>
    <a:srgbClr val="0B5A99"/>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8" autoAdjust="0"/>
    <p:restoredTop sz="95394" autoAdjust="0"/>
  </p:normalViewPr>
  <p:slideViewPr>
    <p:cSldViewPr snapToGrid="0">
      <p:cViewPr varScale="1">
        <p:scale>
          <a:sx n="156" d="100"/>
          <a:sy n="156" d="100"/>
        </p:scale>
        <p:origin x="174" y="312"/>
      </p:cViewPr>
      <p:guideLst/>
    </p:cSldViewPr>
  </p:slideViewPr>
  <p:notesTextViewPr>
    <p:cViewPr>
      <p:scale>
        <a:sx n="150" d="100"/>
        <a:sy n="150" d="100"/>
      </p:scale>
      <p:origin x="0" y="0"/>
    </p:cViewPr>
  </p:notesTextViewPr>
  <p:sorterViewPr>
    <p:cViewPr varScale="1">
      <p:scale>
        <a:sx n="1" d="1"/>
        <a:sy n="1" d="1"/>
      </p:scale>
      <p:origin x="0" y="-3049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5_2" csCatId="accent5" phldr="1"/>
      <dgm:spPr/>
    </dgm:pt>
    <dgm:pt modelId="{B2571EF2-EC04-40B9-BDD6-62D48044EA81}">
      <dgm:prSet phldrT="[Text]" custT="1"/>
      <dgm:spPr>
        <a:solidFill>
          <a:schemeClr val="accent5">
            <a:lumMod val="50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solidFill>
          <a:schemeClr val="accent5">
            <a:lumMod val="75000"/>
          </a:schemeClr>
        </a:solidFill>
        <a:ln>
          <a:noFill/>
        </a:ln>
      </dgm:spPr>
      <dgm:t>
        <a:bodyPr/>
        <a:lstStyle/>
        <a:p>
          <a:r>
            <a:rPr lang="en-US" sz="1800" dirty="0" smtClean="0"/>
            <a:t>App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solidFill>
          <a:schemeClr val="accent5">
            <a:lumMod val="75000"/>
          </a:schemeClr>
        </a:solidFill>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FCD755AB-6F0E-4135-A640-748EB0BEE067}">
      <dgm:prSet phldrT="[Text]" custT="1"/>
      <dgm:spPr>
        <a:solidFill>
          <a:schemeClr val="accent5">
            <a:lumMod val="75000"/>
          </a:schemeClr>
        </a:solidFill>
        <a:ln>
          <a:noFill/>
        </a:ln>
      </dgm:spPr>
      <dgm:t>
        <a:bodyPr/>
        <a:lstStyle/>
        <a:p>
          <a:r>
            <a:rPr lang="en-US" sz="1800" dirty="0" smtClean="0"/>
            <a:t>Take actions</a:t>
          </a:r>
          <a:endParaRPr lang="en-US" sz="1800" dirty="0"/>
        </a:p>
      </dgm:t>
    </dgm:pt>
    <dgm:pt modelId="{108FB009-D494-490B-B18B-661CF321C05E}" type="parTrans" cxnId="{E88522E1-617E-4192-B539-FA1B0C02FB05}">
      <dgm:prSet/>
      <dgm:spPr/>
      <dgm:t>
        <a:bodyPr/>
        <a:lstStyle/>
        <a:p>
          <a:endParaRPr lang="en-US" sz="1800"/>
        </a:p>
      </dgm:t>
    </dgm:pt>
    <dgm:pt modelId="{452B6140-B019-4476-967E-6750C0EFF379}" type="sibTrans" cxnId="{E88522E1-617E-4192-B539-FA1B0C02FB05}">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1DD99CF0-E529-415A-8BB0-4EC501929010}" type="pres">
      <dgm:prSet presAssocID="{09D95470-7F86-41EB-9CBF-83CF872A34D9}" presName="parTxOnlySpace" presStyleCnt="0"/>
      <dgm:spPr/>
    </dgm:pt>
    <dgm:pt modelId="{117DDA0D-3A4F-465C-B5BE-22046C1990A3}" type="pres">
      <dgm:prSet presAssocID="{FCD755AB-6F0E-4135-A640-748EB0BEE067}" presName="parTxOnly" presStyleLbl="node1" presStyleIdx="3" presStyleCnt="4">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7D695B8B-FFA9-45A9-9919-18F831D4048F}" type="presOf" srcId="{9D8D474C-0F1E-48D9-8500-B90E6C75B97F}" destId="{1B31DDDC-418D-466C-809F-94F1FFA54E33}" srcOrd="0" destOrd="0" presId="urn:microsoft.com/office/officeart/2005/8/layout/chevron1"/>
    <dgm:cxn modelId="{EBF27BC0-73EA-4D89-A26C-2B3A1999CDC7}" type="presOf" srcId="{B2571EF2-EC04-40B9-BDD6-62D48044EA81}" destId="{A5777A17-1962-413A-B8E3-D3462FAF665A}" srcOrd="0" destOrd="0" presId="urn:microsoft.com/office/officeart/2005/8/layout/chevron1"/>
    <dgm:cxn modelId="{A7BCE728-54E6-4B92-9BD2-E7EBD8B49B87}" type="presOf" srcId="{FCD755AB-6F0E-4135-A640-748EB0BEE067}" destId="{117DDA0D-3A4F-465C-B5BE-22046C1990A3}" srcOrd="0" destOrd="0" presId="urn:microsoft.com/office/officeart/2005/8/layout/chevron1"/>
    <dgm:cxn modelId="{2042BD0F-708D-4244-8C74-284E8A1DD373}" type="presOf" srcId="{615BD821-D7CB-475F-886E-BBFB69C5ECA1}" destId="{939F3DAE-F0D8-4603-BF59-8A423CC0012A}" srcOrd="0" destOrd="0" presId="urn:microsoft.com/office/officeart/2005/8/layout/chevron1"/>
    <dgm:cxn modelId="{E88522E1-617E-4192-B539-FA1B0C02FB05}" srcId="{4877F7CC-0F26-4CFC-9C6F-CB5B204AA4EC}" destId="{FCD755AB-6F0E-4135-A640-748EB0BEE067}" srcOrd="3" destOrd="0" parTransId="{108FB009-D494-490B-B18B-661CF321C05E}" sibTransId="{452B6140-B019-4476-967E-6750C0EFF379}"/>
    <dgm:cxn modelId="{8A3C1F6A-CFE1-4614-83D0-62736F8FC87B}" srcId="{4877F7CC-0F26-4CFC-9C6F-CB5B204AA4EC}" destId="{B2571EF2-EC04-40B9-BDD6-62D48044EA81}" srcOrd="0" destOrd="0" parTransId="{679E6D11-C34B-4CB3-8B01-3E7BB9811DE2}" sibTransId="{1C18244C-4E19-4AD6-98F7-51CE1D8F3A52}"/>
    <dgm:cxn modelId="{9207BC08-3C79-405C-A7C0-A25C49C93021}" type="presOf" srcId="{4877F7CC-0F26-4CFC-9C6F-CB5B204AA4EC}" destId="{EE69B408-71AB-40B5-98F8-094E0FDCC6F8}" srcOrd="0" destOrd="0" presId="urn:microsoft.com/office/officeart/2005/8/layout/chevron1"/>
    <dgm:cxn modelId="{0BF0D499-FB98-4F9F-A880-70148E533FDB}" srcId="{4877F7CC-0F26-4CFC-9C6F-CB5B204AA4EC}" destId="{615BD821-D7CB-475F-886E-BBFB69C5ECA1}" srcOrd="2" destOrd="0" parTransId="{6408C4F8-12CD-427A-A6C1-C03090593EE4}" sibTransId="{09D95470-7F86-41EB-9CBF-83CF872A34D9}"/>
    <dgm:cxn modelId="{0A2E309E-2BEE-4584-B19E-DEA2B6321669}" type="presParOf" srcId="{EE69B408-71AB-40B5-98F8-094E0FDCC6F8}" destId="{A5777A17-1962-413A-B8E3-D3462FAF665A}" srcOrd="0" destOrd="0" presId="urn:microsoft.com/office/officeart/2005/8/layout/chevron1"/>
    <dgm:cxn modelId="{F28BEDD8-68CE-46AD-AFD3-AAC4294C41F2}" type="presParOf" srcId="{EE69B408-71AB-40B5-98F8-094E0FDCC6F8}" destId="{2056AA50-8357-4B52-BAEC-9DC415D5971A}" srcOrd="1" destOrd="0" presId="urn:microsoft.com/office/officeart/2005/8/layout/chevron1"/>
    <dgm:cxn modelId="{98891E7A-54C9-4534-A00D-4ACF159B50E8}" type="presParOf" srcId="{EE69B408-71AB-40B5-98F8-094E0FDCC6F8}" destId="{1B31DDDC-418D-466C-809F-94F1FFA54E33}" srcOrd="2" destOrd="0" presId="urn:microsoft.com/office/officeart/2005/8/layout/chevron1"/>
    <dgm:cxn modelId="{8FBF0341-CE29-4DDB-839F-E8AD1F350CA1}" type="presParOf" srcId="{EE69B408-71AB-40B5-98F8-094E0FDCC6F8}" destId="{E089C049-B2D7-4BDD-9364-8E9E17FFEC82}" srcOrd="3" destOrd="0" presId="urn:microsoft.com/office/officeart/2005/8/layout/chevron1"/>
    <dgm:cxn modelId="{F83990BB-2779-467A-8CA5-A6A5F48DD5A3}" type="presParOf" srcId="{EE69B408-71AB-40B5-98F8-094E0FDCC6F8}" destId="{939F3DAE-F0D8-4603-BF59-8A423CC0012A}" srcOrd="4" destOrd="0" presId="urn:microsoft.com/office/officeart/2005/8/layout/chevron1"/>
    <dgm:cxn modelId="{7CF1DFBC-F526-4EA1-96A1-D2E89B076E27}" type="presParOf" srcId="{EE69B408-71AB-40B5-98F8-094E0FDCC6F8}" destId="{1DD99CF0-E529-415A-8BB0-4EC501929010}" srcOrd="5" destOrd="0" presId="urn:microsoft.com/office/officeart/2005/8/layout/chevron1"/>
    <dgm:cxn modelId="{06FB394C-0E5A-4B2A-96D0-ED95AE0F2311}" type="presParOf" srcId="{EE69B408-71AB-40B5-98F8-094E0FDCC6F8}" destId="{117DDA0D-3A4F-465C-B5BE-22046C1990A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Task launches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Retrieve </a:t>
          </a:r>
          <a:r>
            <a:rPr lang="en-US" sz="1800" dirty="0" err="1" smtClean="0"/>
            <a:t>Args</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C81453DB-805F-4152-A5F7-5102C1546E50}">
      <dgm:prSet phldrT="[Text]" custT="1"/>
      <dgm:spPr>
        <a:ln>
          <a:noFill/>
        </a:ln>
      </dgm:spPr>
      <dgm:t>
        <a:bodyPr/>
        <a:lstStyle/>
        <a:p>
          <a:r>
            <a:rPr lang="en-US" sz="1800" dirty="0" smtClean="0"/>
            <a:t>Take actions</a:t>
          </a:r>
          <a:endParaRPr lang="en-US" sz="1800" dirty="0"/>
        </a:p>
      </dgm:t>
    </dgm:pt>
    <dgm:pt modelId="{1AF80E9F-9AC0-4D4E-9313-3A18F3B19570}" type="parTrans" cxnId="{64D5BC67-8C4B-47E8-B8B6-CB13035DB566}">
      <dgm:prSet/>
      <dgm:spPr/>
      <dgm:t>
        <a:bodyPr/>
        <a:lstStyle/>
        <a:p>
          <a:endParaRPr lang="en-US" sz="1800"/>
        </a:p>
      </dgm:t>
    </dgm:pt>
    <dgm:pt modelId="{47B6834D-6FC4-4F14-A6F5-7735875E948B}" type="sibTrans" cxnId="{64D5BC67-8C4B-47E8-B8B6-CB13035DB566}">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4">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4">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4">
        <dgm:presLayoutVars>
          <dgm:chMax val="0"/>
          <dgm:chPref val="0"/>
          <dgm:bulletEnabled val="1"/>
        </dgm:presLayoutVars>
      </dgm:prSet>
      <dgm:spPr/>
      <dgm:t>
        <a:bodyPr/>
        <a:lstStyle/>
        <a:p>
          <a:endParaRPr lang="en-US"/>
        </a:p>
      </dgm:t>
    </dgm:pt>
    <dgm:pt modelId="{3EB2A6EF-D9F9-452B-B6E3-C7F9501E3153}" type="pres">
      <dgm:prSet presAssocID="{09D95470-7F86-41EB-9CBF-83CF872A34D9}" presName="parTxOnlySpace" presStyleCnt="0"/>
      <dgm:spPr/>
    </dgm:pt>
    <dgm:pt modelId="{B60994E4-C1E0-406D-864E-2AB809C966CC}" type="pres">
      <dgm:prSet presAssocID="{C81453DB-805F-4152-A5F7-5102C1546E50}" presName="parTxOnly" presStyleLbl="node1" presStyleIdx="3" presStyleCnt="4">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61FD745E-4F0F-4791-B68A-75F95F345DF5}" type="presOf" srcId="{9D8D474C-0F1E-48D9-8500-B90E6C75B97F}" destId="{1B31DDDC-418D-466C-809F-94F1FFA54E33}" srcOrd="0" destOrd="0" presId="urn:microsoft.com/office/officeart/2005/8/layout/chevron1"/>
    <dgm:cxn modelId="{6B6DCC3C-594D-4418-B6D6-EC1E3E281DDB}" type="presOf" srcId="{B2571EF2-EC04-40B9-BDD6-62D48044EA81}" destId="{A5777A17-1962-413A-B8E3-D3462FAF665A}" srcOrd="0" destOrd="0" presId="urn:microsoft.com/office/officeart/2005/8/layout/chevron1"/>
    <dgm:cxn modelId="{33F2458B-92BF-48EB-81E7-3E990B809642}" type="presOf" srcId="{615BD821-D7CB-475F-886E-BBFB69C5ECA1}" destId="{939F3DAE-F0D8-4603-BF59-8A423CC0012A}" srcOrd="0" destOrd="0" presId="urn:microsoft.com/office/officeart/2005/8/layout/chevron1"/>
    <dgm:cxn modelId="{64D5BC67-8C4B-47E8-B8B6-CB13035DB566}" srcId="{4877F7CC-0F26-4CFC-9C6F-CB5B204AA4EC}" destId="{C81453DB-805F-4152-A5F7-5102C1546E50}" srcOrd="3" destOrd="0" parTransId="{1AF80E9F-9AC0-4D4E-9313-3A18F3B19570}" sibTransId="{47B6834D-6FC4-4F14-A6F5-7735875E948B}"/>
    <dgm:cxn modelId="{A4C185ED-9EAB-424B-842E-59048CBCCF19}" type="presOf" srcId="{4877F7CC-0F26-4CFC-9C6F-CB5B204AA4EC}" destId="{EE69B408-71AB-40B5-98F8-094E0FDCC6F8}"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71F65277-3D10-4358-B519-82B0C2078BD5}" type="presOf" srcId="{C81453DB-805F-4152-A5F7-5102C1546E50}" destId="{B60994E4-C1E0-406D-864E-2AB809C966CC}" srcOrd="0" destOrd="0" presId="urn:microsoft.com/office/officeart/2005/8/layout/chevron1"/>
    <dgm:cxn modelId="{E50267E1-C7A9-4DD3-AB67-23C61CA68CA4}" type="presParOf" srcId="{EE69B408-71AB-40B5-98F8-094E0FDCC6F8}" destId="{A5777A17-1962-413A-B8E3-D3462FAF665A}" srcOrd="0" destOrd="0" presId="urn:microsoft.com/office/officeart/2005/8/layout/chevron1"/>
    <dgm:cxn modelId="{811D28EF-C56C-471C-AC1E-5CE9511B6729}" type="presParOf" srcId="{EE69B408-71AB-40B5-98F8-094E0FDCC6F8}" destId="{2056AA50-8357-4B52-BAEC-9DC415D5971A}" srcOrd="1" destOrd="0" presId="urn:microsoft.com/office/officeart/2005/8/layout/chevron1"/>
    <dgm:cxn modelId="{B346EB7D-DAE0-4415-9015-88C38A79206F}" type="presParOf" srcId="{EE69B408-71AB-40B5-98F8-094E0FDCC6F8}" destId="{1B31DDDC-418D-466C-809F-94F1FFA54E33}" srcOrd="2" destOrd="0" presId="urn:microsoft.com/office/officeart/2005/8/layout/chevron1"/>
    <dgm:cxn modelId="{D8037E20-A2B5-4CB0-877B-840E65F56D5F}" type="presParOf" srcId="{EE69B408-71AB-40B5-98F8-094E0FDCC6F8}" destId="{E089C049-B2D7-4BDD-9364-8E9E17FFEC82}" srcOrd="3" destOrd="0" presId="urn:microsoft.com/office/officeart/2005/8/layout/chevron1"/>
    <dgm:cxn modelId="{65CD6A6C-AC19-44D0-8084-64C09302951A}" type="presParOf" srcId="{EE69B408-71AB-40B5-98F8-094E0FDCC6F8}" destId="{939F3DAE-F0D8-4603-BF59-8A423CC0012A}" srcOrd="4" destOrd="0" presId="urn:microsoft.com/office/officeart/2005/8/layout/chevron1"/>
    <dgm:cxn modelId="{B35D77DF-6C09-4854-A2CA-CBE902D1E16C}" type="presParOf" srcId="{EE69B408-71AB-40B5-98F8-094E0FDCC6F8}" destId="{3EB2A6EF-D9F9-452B-B6E3-C7F9501E3153}" srcOrd="5" destOrd="0" presId="urn:microsoft.com/office/officeart/2005/8/layout/chevron1"/>
    <dgm:cxn modelId="{1239A15B-F33C-4A49-A3ED-9D530011CA01}" type="presParOf" srcId="{EE69B408-71AB-40B5-98F8-094E0FDCC6F8}" destId="{B60994E4-C1E0-406D-864E-2AB809C966CC}"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Protocol activates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615BD821-D7CB-475F-886E-BBFB69C5ECA1}">
      <dgm:prSet phldrT="[Text]" custT="1"/>
      <dgm:spPr>
        <a:ln>
          <a:noFill/>
        </a:ln>
      </dgm:spPr>
      <dgm:t>
        <a:bodyPr/>
        <a:lstStyle/>
        <a:p>
          <a:r>
            <a:rPr lang="en-US" sz="1800" dirty="0" smtClean="0"/>
            <a:t>Web / app</a:t>
          </a:r>
          <a:endParaRPr lang="en-US" sz="1800" dirty="0"/>
        </a:p>
      </dgm:t>
    </dgm:pt>
    <dgm:pt modelId="{6408C4F8-12CD-427A-A6C1-C03090593EE4}" type="parTrans" cxnId="{0BF0D499-FB98-4F9F-A880-70148E533FDB}">
      <dgm:prSet/>
      <dgm:spPr/>
      <dgm:t>
        <a:bodyPr/>
        <a:lstStyle/>
        <a:p>
          <a:endParaRPr lang="en-US" sz="1800"/>
        </a:p>
      </dgm:t>
    </dgm:pt>
    <dgm:pt modelId="{09D95470-7F86-41EB-9CBF-83CF872A34D9}" type="sibTrans" cxnId="{0BF0D499-FB98-4F9F-A880-70148E533FDB}">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3">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3">
        <dgm:presLayoutVars>
          <dgm:chMax val="0"/>
          <dgm:chPref val="0"/>
          <dgm:bulletEnabled val="1"/>
        </dgm:presLayoutVars>
      </dgm:prSet>
      <dgm:spPr/>
      <dgm:t>
        <a:bodyPr/>
        <a:lstStyle/>
        <a:p>
          <a:endParaRPr lang="en-US"/>
        </a:p>
      </dgm:t>
    </dgm:pt>
    <dgm:pt modelId="{E089C049-B2D7-4BDD-9364-8E9E17FFEC82}" type="pres">
      <dgm:prSet presAssocID="{C5BCBAC1-EBFB-46CF-B0C7-8645500A450E}" presName="parTxOnlySpace" presStyleCnt="0"/>
      <dgm:spPr/>
    </dgm:pt>
    <dgm:pt modelId="{939F3DAE-F0D8-4603-BF59-8A423CC0012A}" type="pres">
      <dgm:prSet presAssocID="{615BD821-D7CB-475F-886E-BBFB69C5ECA1}" presName="parTxOnly" presStyleLbl="node1" presStyleIdx="2" presStyleCnt="3">
        <dgm:presLayoutVars>
          <dgm:chMax val="0"/>
          <dgm:chPref val="0"/>
          <dgm:bulletEnabled val="1"/>
        </dgm:presLayoutVars>
      </dgm:prSet>
      <dgm:spPr/>
      <dgm:t>
        <a:bodyPr/>
        <a:lstStyle/>
        <a:p>
          <a:endParaRPr lang="en-US"/>
        </a:p>
      </dgm:t>
    </dgm:pt>
  </dgm:ptLst>
  <dgm:cxnLst>
    <dgm:cxn modelId="{0BF0D499-FB98-4F9F-A880-70148E533FDB}" srcId="{4877F7CC-0F26-4CFC-9C6F-CB5B204AA4EC}" destId="{615BD821-D7CB-475F-886E-BBFB69C5ECA1}" srcOrd="2" destOrd="0" parTransId="{6408C4F8-12CD-427A-A6C1-C03090593EE4}" sibTransId="{09D95470-7F86-41EB-9CBF-83CF872A34D9}"/>
    <dgm:cxn modelId="{8A3C1F6A-CFE1-4614-83D0-62736F8FC87B}" srcId="{4877F7CC-0F26-4CFC-9C6F-CB5B204AA4EC}" destId="{B2571EF2-EC04-40B9-BDD6-62D48044EA81}" srcOrd="0" destOrd="0" parTransId="{679E6D11-C34B-4CB3-8B01-3E7BB9811DE2}" sibTransId="{1C18244C-4E19-4AD6-98F7-51CE1D8F3A52}"/>
    <dgm:cxn modelId="{78EB2304-EF5C-4AA4-9B43-1BC1FBDCF850}" type="presOf" srcId="{9D8D474C-0F1E-48D9-8500-B90E6C75B97F}" destId="{1B31DDDC-418D-466C-809F-94F1FFA54E33}" srcOrd="0" destOrd="0" presId="urn:microsoft.com/office/officeart/2005/8/layout/chevron1"/>
    <dgm:cxn modelId="{75B3864B-C58B-4478-94BE-F6DBB5A2D7B8}" type="presOf" srcId="{615BD821-D7CB-475F-886E-BBFB69C5ECA1}" destId="{939F3DAE-F0D8-4603-BF59-8A423CC0012A}" srcOrd="0" destOrd="0" presId="urn:microsoft.com/office/officeart/2005/8/layout/chevron1"/>
    <dgm:cxn modelId="{82B76B2D-A53A-4E80-A8EE-B5473CAA1F0B}" type="presOf" srcId="{4877F7CC-0F26-4CFC-9C6F-CB5B204AA4EC}" destId="{EE69B408-71AB-40B5-98F8-094E0FDCC6F8}" srcOrd="0" destOrd="0" presId="urn:microsoft.com/office/officeart/2005/8/layout/chevron1"/>
    <dgm:cxn modelId="{A5279198-625F-44C1-8D81-20D53AB0E9A1}" type="presOf" srcId="{B2571EF2-EC04-40B9-BDD6-62D48044EA81}" destId="{A5777A17-1962-413A-B8E3-D3462FAF665A}" srcOrd="0" destOrd="0" presId="urn:microsoft.com/office/officeart/2005/8/layout/chevron1"/>
    <dgm:cxn modelId="{F3294674-FFC0-43CE-8A5C-0F8528724E11}" srcId="{4877F7CC-0F26-4CFC-9C6F-CB5B204AA4EC}" destId="{9D8D474C-0F1E-48D9-8500-B90E6C75B97F}" srcOrd="1" destOrd="0" parTransId="{639D3B96-2E03-47E1-8725-98AB0E4C957C}" sibTransId="{C5BCBAC1-EBFB-46CF-B0C7-8645500A450E}"/>
    <dgm:cxn modelId="{8156BFC9-8E8A-462B-AB86-BD7B36966BFF}" type="presParOf" srcId="{EE69B408-71AB-40B5-98F8-094E0FDCC6F8}" destId="{A5777A17-1962-413A-B8E3-D3462FAF665A}" srcOrd="0" destOrd="0" presId="urn:microsoft.com/office/officeart/2005/8/layout/chevron1"/>
    <dgm:cxn modelId="{1F981543-E9D7-4F42-AD85-F2FF63D02FE1}" type="presParOf" srcId="{EE69B408-71AB-40B5-98F8-094E0FDCC6F8}" destId="{2056AA50-8357-4B52-BAEC-9DC415D5971A}" srcOrd="1" destOrd="0" presId="urn:microsoft.com/office/officeart/2005/8/layout/chevron1"/>
    <dgm:cxn modelId="{0B2197CE-ECE9-4C29-96D9-26AD7E1EE818}" type="presParOf" srcId="{EE69B408-71AB-40B5-98F8-094E0FDCC6F8}" destId="{1B31DDDC-418D-466C-809F-94F1FFA54E33}" srcOrd="2" destOrd="0" presId="urn:microsoft.com/office/officeart/2005/8/layout/chevron1"/>
    <dgm:cxn modelId="{78634C37-0DA1-4767-8B5C-B283CA39E72B}" type="presParOf" srcId="{EE69B408-71AB-40B5-98F8-094E0FDCC6F8}" destId="{E089C049-B2D7-4BDD-9364-8E9E17FFEC82}" srcOrd="3" destOrd="0" presId="urn:microsoft.com/office/officeart/2005/8/layout/chevron1"/>
    <dgm:cxn modelId="{3E35A9CA-1A1D-4DC0-91E7-A027F88BD1C1}" type="presParOf" srcId="{EE69B408-71AB-40B5-98F8-094E0FDCC6F8}" destId="{939F3DAE-F0D8-4603-BF59-8A423CC0012A}"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77F7CC-0F26-4CFC-9C6F-CB5B204AA4EC}" type="doc">
      <dgm:prSet loTypeId="urn:microsoft.com/office/officeart/2005/8/layout/chevron1" loCatId="process" qsTypeId="urn:microsoft.com/office/officeart/2005/8/quickstyle/simple1" qsCatId="simple" csTypeId="urn:microsoft.com/office/officeart/2005/8/colors/accent6_2" csCatId="accent6" phldr="1"/>
      <dgm:spPr/>
    </dgm:pt>
    <dgm:pt modelId="{B2571EF2-EC04-40B9-BDD6-62D48044EA81}">
      <dgm:prSet phldrT="[Text]" custT="1"/>
      <dgm:spPr>
        <a:solidFill>
          <a:schemeClr val="accent6">
            <a:lumMod val="75000"/>
          </a:schemeClr>
        </a:solidFill>
        <a:ln>
          <a:noFill/>
        </a:ln>
      </dgm:spPr>
      <dgm:t>
        <a:bodyPr/>
        <a:lstStyle/>
        <a:p>
          <a:r>
            <a:rPr lang="en-US" sz="1800" dirty="0" smtClean="0"/>
            <a:t>Tap button</a:t>
          </a:r>
          <a:endParaRPr lang="en-US" sz="1800" dirty="0"/>
        </a:p>
      </dgm:t>
    </dgm:pt>
    <dgm:pt modelId="{679E6D11-C34B-4CB3-8B01-3E7BB9811DE2}" type="parTrans" cxnId="{8A3C1F6A-CFE1-4614-83D0-62736F8FC87B}">
      <dgm:prSet/>
      <dgm:spPr/>
      <dgm:t>
        <a:bodyPr/>
        <a:lstStyle/>
        <a:p>
          <a:endParaRPr lang="en-US" sz="1800"/>
        </a:p>
      </dgm:t>
    </dgm:pt>
    <dgm:pt modelId="{1C18244C-4E19-4AD6-98F7-51CE1D8F3A52}" type="sibTrans" cxnId="{8A3C1F6A-CFE1-4614-83D0-62736F8FC87B}">
      <dgm:prSet/>
      <dgm:spPr/>
      <dgm:t>
        <a:bodyPr/>
        <a:lstStyle/>
        <a:p>
          <a:endParaRPr lang="en-US" sz="1800"/>
        </a:p>
      </dgm:t>
    </dgm:pt>
    <dgm:pt modelId="{9D8D474C-0F1E-48D9-8500-B90E6C75B97F}">
      <dgm:prSet phldrT="[Text]" custT="1"/>
      <dgm:spPr>
        <a:ln>
          <a:noFill/>
        </a:ln>
      </dgm:spPr>
      <dgm:t>
        <a:bodyPr/>
        <a:lstStyle/>
        <a:p>
          <a:r>
            <a:rPr lang="en-US" sz="1800" dirty="0" smtClean="0"/>
            <a:t>System handles</a:t>
          </a:r>
          <a:endParaRPr lang="en-US" sz="1800" dirty="0"/>
        </a:p>
      </dgm:t>
    </dgm:pt>
    <dgm:pt modelId="{639D3B96-2E03-47E1-8725-98AB0E4C957C}" type="parTrans" cxnId="{F3294674-FFC0-43CE-8A5C-0F8528724E11}">
      <dgm:prSet/>
      <dgm:spPr/>
      <dgm:t>
        <a:bodyPr/>
        <a:lstStyle/>
        <a:p>
          <a:endParaRPr lang="en-US" sz="1800"/>
        </a:p>
      </dgm:t>
    </dgm:pt>
    <dgm:pt modelId="{C5BCBAC1-EBFB-46CF-B0C7-8645500A450E}" type="sibTrans" cxnId="{F3294674-FFC0-43CE-8A5C-0F8528724E11}">
      <dgm:prSet/>
      <dgm:spPr/>
      <dgm:t>
        <a:bodyPr/>
        <a:lstStyle/>
        <a:p>
          <a:endParaRPr lang="en-US" sz="1800"/>
        </a:p>
      </dgm:t>
    </dgm:pt>
    <dgm:pt modelId="{EE69B408-71AB-40B5-98F8-094E0FDCC6F8}" type="pres">
      <dgm:prSet presAssocID="{4877F7CC-0F26-4CFC-9C6F-CB5B204AA4EC}" presName="Name0" presStyleCnt="0">
        <dgm:presLayoutVars>
          <dgm:dir/>
          <dgm:animLvl val="lvl"/>
          <dgm:resizeHandles val="exact"/>
        </dgm:presLayoutVars>
      </dgm:prSet>
      <dgm:spPr/>
    </dgm:pt>
    <dgm:pt modelId="{A5777A17-1962-413A-B8E3-D3462FAF665A}" type="pres">
      <dgm:prSet presAssocID="{B2571EF2-EC04-40B9-BDD6-62D48044EA81}" presName="parTxOnly" presStyleLbl="node1" presStyleIdx="0" presStyleCnt="2">
        <dgm:presLayoutVars>
          <dgm:chMax val="0"/>
          <dgm:chPref val="0"/>
          <dgm:bulletEnabled val="1"/>
        </dgm:presLayoutVars>
      </dgm:prSet>
      <dgm:spPr/>
      <dgm:t>
        <a:bodyPr/>
        <a:lstStyle/>
        <a:p>
          <a:endParaRPr lang="en-US"/>
        </a:p>
      </dgm:t>
    </dgm:pt>
    <dgm:pt modelId="{2056AA50-8357-4B52-BAEC-9DC415D5971A}" type="pres">
      <dgm:prSet presAssocID="{1C18244C-4E19-4AD6-98F7-51CE1D8F3A52}" presName="parTxOnlySpace" presStyleCnt="0"/>
      <dgm:spPr/>
    </dgm:pt>
    <dgm:pt modelId="{1B31DDDC-418D-466C-809F-94F1FFA54E33}" type="pres">
      <dgm:prSet presAssocID="{9D8D474C-0F1E-48D9-8500-B90E6C75B97F}" presName="parTxOnly" presStyleLbl="node1" presStyleIdx="1" presStyleCnt="2">
        <dgm:presLayoutVars>
          <dgm:chMax val="0"/>
          <dgm:chPref val="0"/>
          <dgm:bulletEnabled val="1"/>
        </dgm:presLayoutVars>
      </dgm:prSet>
      <dgm:spPr/>
      <dgm:t>
        <a:bodyPr/>
        <a:lstStyle/>
        <a:p>
          <a:endParaRPr lang="en-US"/>
        </a:p>
      </dgm:t>
    </dgm:pt>
  </dgm:ptLst>
  <dgm:cxnLst>
    <dgm:cxn modelId="{F3294674-FFC0-43CE-8A5C-0F8528724E11}" srcId="{4877F7CC-0F26-4CFC-9C6F-CB5B204AA4EC}" destId="{9D8D474C-0F1E-48D9-8500-B90E6C75B97F}" srcOrd="1" destOrd="0" parTransId="{639D3B96-2E03-47E1-8725-98AB0E4C957C}" sibTransId="{C5BCBAC1-EBFB-46CF-B0C7-8645500A450E}"/>
    <dgm:cxn modelId="{1408C702-F687-45C4-AA1F-C8AABEFD08FB}" type="presOf" srcId="{9D8D474C-0F1E-48D9-8500-B90E6C75B97F}" destId="{1B31DDDC-418D-466C-809F-94F1FFA54E33}" srcOrd="0" destOrd="0" presId="urn:microsoft.com/office/officeart/2005/8/layout/chevron1"/>
    <dgm:cxn modelId="{8A3C1F6A-CFE1-4614-83D0-62736F8FC87B}" srcId="{4877F7CC-0F26-4CFC-9C6F-CB5B204AA4EC}" destId="{B2571EF2-EC04-40B9-BDD6-62D48044EA81}" srcOrd="0" destOrd="0" parTransId="{679E6D11-C34B-4CB3-8B01-3E7BB9811DE2}" sibTransId="{1C18244C-4E19-4AD6-98F7-51CE1D8F3A52}"/>
    <dgm:cxn modelId="{9E457DC4-7B05-4998-89A1-586F145FC11F}" type="presOf" srcId="{4877F7CC-0F26-4CFC-9C6F-CB5B204AA4EC}" destId="{EE69B408-71AB-40B5-98F8-094E0FDCC6F8}" srcOrd="0" destOrd="0" presId="urn:microsoft.com/office/officeart/2005/8/layout/chevron1"/>
    <dgm:cxn modelId="{ECC9B1BA-DFD7-4997-8BCC-252B7B27FB71}" type="presOf" srcId="{B2571EF2-EC04-40B9-BDD6-62D48044EA81}" destId="{A5777A17-1962-413A-B8E3-D3462FAF665A}" srcOrd="0" destOrd="0" presId="urn:microsoft.com/office/officeart/2005/8/layout/chevron1"/>
    <dgm:cxn modelId="{10728021-5A66-4FEC-9F3D-BE79BA34CC75}" type="presParOf" srcId="{EE69B408-71AB-40B5-98F8-094E0FDCC6F8}" destId="{A5777A17-1962-413A-B8E3-D3462FAF665A}" srcOrd="0" destOrd="0" presId="urn:microsoft.com/office/officeart/2005/8/layout/chevron1"/>
    <dgm:cxn modelId="{3DA8050B-05BE-4EBC-908C-6432CF12E04D}" type="presParOf" srcId="{EE69B408-71AB-40B5-98F8-094E0FDCC6F8}" destId="{2056AA50-8357-4B52-BAEC-9DC415D5971A}" srcOrd="1" destOrd="0" presId="urn:microsoft.com/office/officeart/2005/8/layout/chevron1"/>
    <dgm:cxn modelId="{BF843F85-89E5-4475-8D85-3834FED30BEA}" type="presParOf" srcId="{EE69B408-71AB-40B5-98F8-094E0FDCC6F8}" destId="{1B31DDDC-418D-466C-809F-94F1FFA54E33}" srcOrd="2" destOrd="0" presId="urn:microsoft.com/office/officeart/2005/8/layout/chevron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8" y="0"/>
          <a:ext cx="3066620" cy="821723"/>
        </a:xfrm>
        <a:prstGeom prst="chevron">
          <a:avLst/>
        </a:prstGeom>
        <a:solidFill>
          <a:schemeClr val="accent5">
            <a:lumMod val="5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30" y="0"/>
        <a:ext cx="2244897" cy="821723"/>
      </dsp:txXfrm>
    </dsp:sp>
    <dsp:sp modelId="{1B31DDDC-418D-466C-809F-94F1FFA54E33}">
      <dsp:nvSpPr>
        <dsp:cNvPr id="0" name=""/>
        <dsp:cNvSpPr/>
      </dsp:nvSpPr>
      <dsp:spPr>
        <a:xfrm>
          <a:off x="2765226"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App launches</a:t>
          </a:r>
          <a:endParaRPr lang="en-US" sz="1800" kern="1200" dirty="0"/>
        </a:p>
      </dsp:txBody>
      <dsp:txXfrm>
        <a:off x="3176088" y="0"/>
        <a:ext cx="2244897" cy="821723"/>
      </dsp:txXfrm>
    </dsp:sp>
    <dsp:sp modelId="{939F3DAE-F0D8-4603-BF59-8A423CC0012A}">
      <dsp:nvSpPr>
        <dsp:cNvPr id="0" name=""/>
        <dsp:cNvSpPr/>
      </dsp:nvSpPr>
      <dsp:spPr>
        <a:xfrm>
          <a:off x="5525184"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6046" y="0"/>
        <a:ext cx="2244897" cy="821723"/>
      </dsp:txXfrm>
    </dsp:sp>
    <dsp:sp modelId="{117DDA0D-3A4F-465C-B5BE-22046C1990A3}">
      <dsp:nvSpPr>
        <dsp:cNvPr id="0" name=""/>
        <dsp:cNvSpPr/>
      </dsp:nvSpPr>
      <dsp:spPr>
        <a:xfrm>
          <a:off x="8285143" y="0"/>
          <a:ext cx="3066620" cy="821723"/>
        </a:xfrm>
        <a:prstGeom prst="chevron">
          <a:avLst/>
        </a:prstGeom>
        <a:solidFill>
          <a:schemeClr val="accent5">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6005" y="0"/>
        <a:ext cx="2244897" cy="821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267" y="0"/>
          <a:ext cx="3065994"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6129" y="0"/>
        <a:ext cx="2244271" cy="821723"/>
      </dsp:txXfrm>
    </dsp:sp>
    <dsp:sp modelId="{1B31DDDC-418D-466C-809F-94F1FFA54E33}">
      <dsp:nvSpPr>
        <dsp:cNvPr id="0" name=""/>
        <dsp:cNvSpPr/>
      </dsp:nvSpPr>
      <dsp:spPr>
        <a:xfrm>
          <a:off x="2764662"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Task launches</a:t>
          </a:r>
          <a:endParaRPr lang="en-US" sz="1800" kern="1200" dirty="0"/>
        </a:p>
      </dsp:txBody>
      <dsp:txXfrm>
        <a:off x="3175524" y="0"/>
        <a:ext cx="2244271" cy="821723"/>
      </dsp:txXfrm>
    </dsp:sp>
    <dsp:sp modelId="{939F3DAE-F0D8-4603-BF59-8A423CC0012A}">
      <dsp:nvSpPr>
        <dsp:cNvPr id="0" name=""/>
        <dsp:cNvSpPr/>
      </dsp:nvSpPr>
      <dsp:spPr>
        <a:xfrm>
          <a:off x="5524057"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Retrieve </a:t>
          </a:r>
          <a:r>
            <a:rPr lang="en-US" sz="1800" kern="1200" dirty="0" err="1" smtClean="0"/>
            <a:t>Args</a:t>
          </a:r>
          <a:endParaRPr lang="en-US" sz="1800" kern="1200" dirty="0"/>
        </a:p>
      </dsp:txBody>
      <dsp:txXfrm>
        <a:off x="5934919" y="0"/>
        <a:ext cx="2244271" cy="821723"/>
      </dsp:txXfrm>
    </dsp:sp>
    <dsp:sp modelId="{B60994E4-C1E0-406D-864E-2AB809C966CC}">
      <dsp:nvSpPr>
        <dsp:cNvPr id="0" name=""/>
        <dsp:cNvSpPr/>
      </dsp:nvSpPr>
      <dsp:spPr>
        <a:xfrm>
          <a:off x="8283453" y="0"/>
          <a:ext cx="3065994"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Take actions</a:t>
          </a:r>
          <a:endParaRPr lang="en-US" sz="1800" kern="1200" dirty="0"/>
        </a:p>
      </dsp:txBody>
      <dsp:txXfrm>
        <a:off x="8694315" y="0"/>
        <a:ext cx="2244271" cy="821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2495" y="0"/>
          <a:ext cx="3040486"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3357" y="0"/>
        <a:ext cx="2218763" cy="821723"/>
      </dsp:txXfrm>
    </dsp:sp>
    <dsp:sp modelId="{1B31DDDC-418D-466C-809F-94F1FFA54E33}">
      <dsp:nvSpPr>
        <dsp:cNvPr id="0" name=""/>
        <dsp:cNvSpPr/>
      </dsp:nvSpPr>
      <dsp:spPr>
        <a:xfrm>
          <a:off x="2738933"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Protocol activates</a:t>
          </a:r>
          <a:endParaRPr lang="en-US" sz="1800" kern="1200" dirty="0"/>
        </a:p>
      </dsp:txBody>
      <dsp:txXfrm>
        <a:off x="3149795" y="0"/>
        <a:ext cx="2218763" cy="821723"/>
      </dsp:txXfrm>
    </dsp:sp>
    <dsp:sp modelId="{939F3DAE-F0D8-4603-BF59-8A423CC0012A}">
      <dsp:nvSpPr>
        <dsp:cNvPr id="0" name=""/>
        <dsp:cNvSpPr/>
      </dsp:nvSpPr>
      <dsp:spPr>
        <a:xfrm>
          <a:off x="5475371" y="0"/>
          <a:ext cx="3040486"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Web / app</a:t>
          </a:r>
          <a:endParaRPr lang="en-US" sz="1800" kern="1200" dirty="0"/>
        </a:p>
      </dsp:txBody>
      <dsp:txXfrm>
        <a:off x="5886233" y="0"/>
        <a:ext cx="2218763" cy="821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77A17-1962-413A-B8E3-D3462FAF665A}">
      <dsp:nvSpPr>
        <dsp:cNvPr id="0" name=""/>
        <dsp:cNvSpPr/>
      </dsp:nvSpPr>
      <dsp:spPr>
        <a:xfrm>
          <a:off x="5055" y="0"/>
          <a:ext cx="3022078" cy="821723"/>
        </a:xfrm>
        <a:prstGeom prst="chevron">
          <a:avLst/>
        </a:prstGeom>
        <a:solidFill>
          <a:schemeClr val="accent6">
            <a:lumMod val="75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Tap button</a:t>
          </a:r>
          <a:endParaRPr lang="en-US" sz="1800" kern="1200" dirty="0"/>
        </a:p>
      </dsp:txBody>
      <dsp:txXfrm>
        <a:off x="415917" y="0"/>
        <a:ext cx="2200355" cy="821723"/>
      </dsp:txXfrm>
    </dsp:sp>
    <dsp:sp modelId="{1B31DDDC-418D-466C-809F-94F1FFA54E33}">
      <dsp:nvSpPr>
        <dsp:cNvPr id="0" name=""/>
        <dsp:cNvSpPr/>
      </dsp:nvSpPr>
      <dsp:spPr>
        <a:xfrm>
          <a:off x="2724926" y="0"/>
          <a:ext cx="3022078" cy="821723"/>
        </a:xfrm>
        <a:prstGeom prst="chevron">
          <a:avLst/>
        </a:prstGeom>
        <a:solidFill>
          <a:schemeClr val="accent6">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System handles</a:t>
          </a:r>
          <a:endParaRPr lang="en-US" sz="1800" kern="1200" dirty="0"/>
        </a:p>
      </dsp:txBody>
      <dsp:txXfrm>
        <a:off x="3135788" y="0"/>
        <a:ext cx="2200355" cy="821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10/21/2015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10/21/2015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0D0691-DD91-40E2-AE44-1B7B9BBFF4E5}"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6226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10/21/2015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4088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10/21/2015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385271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9714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61040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804930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860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4723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004948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4245363745"/>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90935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686903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6315989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482615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56358530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174136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image" Target="../media/image5.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theme" Target="../theme/theme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5" r:id="rId35"/>
    <p:sldLayoutId id="2147485076" r:id="rId36"/>
    <p:sldLayoutId id="2147485079" r:id="rId37"/>
    <p:sldLayoutId id="2147485080" r:id="rId38"/>
    <p:sldLayoutId id="2147485081"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5086"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5007" r:id="rId12"/>
    <p:sldLayoutId id="2147483718" r:id="rId13"/>
    <p:sldLayoutId id="2147483719" r:id="rId14"/>
    <p:sldLayoutId id="2147485005" r:id="rId15"/>
    <p:sldLayoutId id="2147485006" r:id="rId16"/>
    <p:sldLayoutId id="2147483720" r:id="rId17"/>
    <p:sldLayoutId id="2147483721" r:id="rId18"/>
    <p:sldLayoutId id="2147483722" r:id="rId19"/>
    <p:sldLayoutId id="2147483723" r:id="rId20"/>
    <p:sldLayoutId id="2147483724"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9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0.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9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3" Type="http://schemas.openxmlformats.org/officeDocument/2006/relationships/hyperlink" Target="http://pushtestserver.azurewebsites.net/wns/" TargetMode="External"/><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44.png"/><Relationship Id="rId4" Type="http://schemas.openxmlformats.org/officeDocument/2006/relationships/hyperlink" Target="https://code.msdn.microsoft.com/windowsazure/WNS-for-Windows-and-83fd21f6"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453251"/>
            <a:ext cx="8964185" cy="1793090"/>
          </a:xfrm>
        </p:spPr>
        <p:txBody>
          <a:bodyPr/>
          <a:lstStyle/>
          <a:p>
            <a:r>
              <a:rPr lang="en-GB" dirty="0" smtClean="0"/>
              <a:t>Live Tiles, Push Notifications and Action Center</a:t>
            </a:r>
            <a:br>
              <a:rPr lang="en-GB" dirty="0" smtClean="0"/>
            </a:br>
            <a:r>
              <a:rPr lang="en-GB" sz="3600" dirty="0" smtClean="0"/>
              <a:t>Developer’s Guide to Windows 10</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216531" y="3378"/>
            <a:ext cx="4959620" cy="68570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3" name="Title 2"/>
          <p:cNvSpPr>
            <a:spLocks noGrp="1"/>
          </p:cNvSpPr>
          <p:nvPr>
            <p:ph type="title"/>
          </p:nvPr>
        </p:nvSpPr>
        <p:spPr/>
        <p:txBody>
          <a:bodyPr/>
          <a:lstStyle/>
          <a:p>
            <a:r>
              <a:rPr lang="en-US" dirty="0" smtClean="0"/>
              <a:t>Legacy templates</a:t>
            </a:r>
            <a:endParaRPr lang="en-US" dirty="0"/>
          </a:p>
        </p:txBody>
      </p:sp>
      <p:sp>
        <p:nvSpPr>
          <p:cNvPr id="4" name="Text Placeholder 3"/>
          <p:cNvSpPr>
            <a:spLocks noGrp="1"/>
          </p:cNvSpPr>
          <p:nvPr>
            <p:ph type="body" sz="quarter" idx="10"/>
          </p:nvPr>
        </p:nvSpPr>
        <p:spPr>
          <a:xfrm>
            <a:off x="269239" y="1189177"/>
            <a:ext cx="6544499" cy="1985641"/>
          </a:xfrm>
        </p:spPr>
        <p:txBody>
          <a:bodyPr/>
          <a:lstStyle/>
          <a:p>
            <a:r>
              <a:rPr lang="en-US" dirty="0"/>
              <a:t>If </a:t>
            </a:r>
            <a:r>
              <a:rPr lang="en-US" dirty="0" smtClean="0"/>
              <a:t>a </a:t>
            </a:r>
            <a:r>
              <a:rPr lang="en-US" dirty="0"/>
              <a:t>template </a:t>
            </a:r>
            <a:r>
              <a:rPr lang="en-US" dirty="0" smtClean="0"/>
              <a:t>meets </a:t>
            </a:r>
            <a:r>
              <a:rPr lang="en-US" dirty="0"/>
              <a:t>your </a:t>
            </a:r>
            <a:r>
              <a:rPr lang="en-US" dirty="0" smtClean="0"/>
              <a:t>needs, go ahead and use it. </a:t>
            </a:r>
          </a:p>
          <a:p>
            <a:r>
              <a:rPr lang="en-US" dirty="0" smtClean="0"/>
              <a:t>Previous templates remain</a:t>
            </a:r>
          </a:p>
          <a:p>
            <a:pPr lvl="1"/>
            <a:r>
              <a:rPr lang="en-US" dirty="0" smtClean="0"/>
              <a:t>Phone and Windows templates have been merged</a:t>
            </a:r>
          </a:p>
          <a:p>
            <a:pPr lvl="1"/>
            <a:r>
              <a:rPr lang="en-US" dirty="0" smtClean="0"/>
              <a:t>There are over 80 templates available</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14148" y="366215"/>
            <a:ext cx="3361593" cy="3895677"/>
          </a:xfrm>
          <a:prstGeom prst="rect">
            <a:avLst/>
          </a:prstGeom>
        </p:spPr>
      </p:pic>
    </p:spTree>
    <p:extLst>
      <p:ext uri="{BB962C8B-B14F-4D97-AF65-F5344CB8AC3E}">
        <p14:creationId xmlns:p14="http://schemas.microsoft.com/office/powerpoint/2010/main" val="20882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Please don’t say</a:t>
            </a:r>
            <a:br>
              <a:rPr lang="en-US" dirty="0" smtClean="0"/>
            </a:br>
            <a:r>
              <a:rPr lang="en-US" dirty="0" smtClean="0"/>
              <a:t>more templates.</a:t>
            </a:r>
            <a:endParaRPr lang="en-US" dirty="0"/>
          </a:p>
        </p:txBody>
      </p:sp>
    </p:spTree>
    <p:extLst>
      <p:ext uri="{BB962C8B-B14F-4D97-AF65-F5344CB8AC3E}">
        <p14:creationId xmlns:p14="http://schemas.microsoft.com/office/powerpoint/2010/main" val="4120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templates</a:t>
            </a:r>
            <a:endParaRPr lang="en-US" dirty="0"/>
          </a:p>
        </p:txBody>
      </p:sp>
    </p:spTree>
    <p:extLst>
      <p:ext uri="{BB962C8B-B14F-4D97-AF65-F5344CB8AC3E}">
        <p14:creationId xmlns:p14="http://schemas.microsoft.com/office/powerpoint/2010/main" val="77096309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tiles</a:t>
            </a:r>
            <a:endParaRPr lang="en-US" dirty="0"/>
          </a:p>
        </p:txBody>
      </p:sp>
      <p:sp>
        <p:nvSpPr>
          <p:cNvPr id="4" name="Text Placeholder 3"/>
          <p:cNvSpPr>
            <a:spLocks noGrp="1"/>
          </p:cNvSpPr>
          <p:nvPr>
            <p:ph type="body" sz="quarter" idx="10"/>
          </p:nvPr>
        </p:nvSpPr>
        <p:spPr/>
        <p:txBody>
          <a:bodyPr/>
          <a:lstStyle/>
          <a:p>
            <a:pPr>
              <a:spcBef>
                <a:spcPts val="400"/>
              </a:spcBef>
            </a:pPr>
            <a:r>
              <a:rPr lang="en-US" sz="1961" dirty="0">
                <a:solidFill>
                  <a:schemeClr val="accent1"/>
                </a:solidFill>
              </a:rPr>
              <a:t>&lt;tile&gt;</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   &lt;binding template="</a:t>
            </a:r>
            <a:r>
              <a:rPr lang="en-US" sz="1961" dirty="0" err="1">
                <a:solidFill>
                  <a:schemeClr val="accent1"/>
                </a:solidFill>
              </a:rPr>
              <a:t>TileMedium</a:t>
            </a:r>
            <a:r>
              <a:rPr lang="en-US" sz="1961" dirty="0">
                <a:solidFill>
                  <a:schemeClr val="accent1"/>
                </a:solidFill>
              </a:rPr>
              <a:t>"&gt;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&lt;text hint-style="subtitle"&gt;</a:t>
            </a:r>
            <a:r>
              <a:rPr lang="en-US" sz="1961" dirty="0">
                <a:solidFill>
                  <a:schemeClr val="accent6"/>
                </a:solidFill>
              </a:rPr>
              <a:t>John Doe</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Photos from our trip</a:t>
            </a:r>
            <a:r>
              <a:rPr lang="en-US" sz="1961" dirty="0">
                <a:solidFill>
                  <a:schemeClr val="accent1"/>
                </a:solidFill>
              </a:rPr>
              <a:t>&lt;/text&gt;</a:t>
            </a:r>
          </a:p>
          <a:p>
            <a:pPr>
              <a:spcBef>
                <a:spcPts val="400"/>
              </a:spcBef>
            </a:pPr>
            <a:r>
              <a:rPr lang="en-US" sz="1961" dirty="0">
                <a:solidFill>
                  <a:schemeClr val="accent1"/>
                </a:solidFill>
              </a:rPr>
              <a:t>           &lt;text hint-style="subtle"&gt;</a:t>
            </a:r>
            <a:r>
              <a:rPr lang="en-US" sz="1961" dirty="0">
                <a:solidFill>
                  <a:schemeClr val="accent6"/>
                </a:solidFill>
              </a:rPr>
              <a:t>Thought you might…</a:t>
            </a:r>
            <a:r>
              <a:rPr lang="en-US" sz="1961" dirty="0">
                <a:solidFill>
                  <a:schemeClr val="accent1"/>
                </a:solidFill>
              </a:rPr>
              <a:t>&lt;/text&gt;</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&lt;group&gt; &lt;subgroup&gt;</a:t>
            </a:r>
          </a:p>
          <a:p>
            <a:pPr>
              <a:spcBef>
                <a:spcPts val="400"/>
              </a:spcBef>
            </a:pPr>
            <a:r>
              <a:rPr lang="en-US" sz="1961" dirty="0">
                <a:solidFill>
                  <a:schemeClr val="accent1"/>
                </a:solidFill>
              </a:rPr>
              <a:t>        …</a:t>
            </a:r>
          </a:p>
          <a:p>
            <a:pPr>
              <a:spcBef>
                <a:spcPts val="400"/>
              </a:spcBef>
            </a:pPr>
            <a:r>
              <a:rPr lang="en-US" sz="1961" dirty="0">
                <a:solidFill>
                  <a:schemeClr val="accent1"/>
                </a:solidFill>
              </a:rPr>
              <a:t>        &lt;/subgroup&gt;</a:t>
            </a:r>
          </a:p>
          <a:p>
            <a:pPr>
              <a:spcBef>
                <a:spcPts val="400"/>
              </a:spcBef>
            </a:pPr>
            <a:r>
              <a:rPr lang="en-US" sz="1961" dirty="0">
                <a:solidFill>
                  <a:schemeClr val="accent1"/>
                </a:solidFill>
              </a:rPr>
              <a:t>      &lt;/group&gt;</a:t>
            </a:r>
          </a:p>
          <a:p>
            <a:pPr>
              <a:spcBef>
                <a:spcPts val="400"/>
              </a:spcBef>
            </a:pPr>
            <a:r>
              <a:rPr lang="en-US" sz="1961" dirty="0">
                <a:solidFill>
                  <a:schemeClr val="accent1"/>
                </a:solidFill>
              </a:rPr>
              <a:t>    &lt;/binding&gt;   </a:t>
            </a:r>
          </a:p>
          <a:p>
            <a:pPr>
              <a:spcBef>
                <a:spcPts val="400"/>
              </a:spcBef>
            </a:pPr>
            <a:r>
              <a:rPr lang="en-US" sz="1961" dirty="0">
                <a:solidFill>
                  <a:schemeClr val="accent1"/>
                </a:solidFill>
              </a:rPr>
              <a:t>  &lt;/visual&gt;</a:t>
            </a:r>
          </a:p>
          <a:p>
            <a:pPr>
              <a:spcBef>
                <a:spcPts val="400"/>
              </a:spcBef>
            </a:pPr>
            <a:r>
              <a:rPr lang="en-US" sz="1961" dirty="0">
                <a:solidFill>
                  <a:schemeClr val="accent1"/>
                </a:solidFill>
              </a:rPr>
              <a:t>&lt;/tile&gt;</a:t>
            </a:r>
          </a:p>
          <a:p>
            <a:pPr>
              <a:spcBef>
                <a:spcPts val="400"/>
              </a:spcBef>
            </a:pPr>
            <a:endParaRPr lang="en-US" sz="1961" dirty="0">
              <a:solidFill>
                <a:schemeClr val="accent1"/>
              </a:solidFill>
            </a:endParaRPr>
          </a:p>
        </p:txBody>
      </p:sp>
      <p:pic>
        <p:nvPicPr>
          <p:cNvPr id="6" name="Picture 5"/>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245404" y="3951915"/>
            <a:ext cx="5089813" cy="2282026"/>
          </a:xfrm>
          <a:prstGeom prst="rect">
            <a:avLst/>
          </a:prstGeom>
        </p:spPr>
      </p:pic>
      <p:grpSp>
        <p:nvGrpSpPr>
          <p:cNvPr id="7" name="Group 6"/>
          <p:cNvGrpSpPr/>
          <p:nvPr/>
        </p:nvGrpSpPr>
        <p:grpSpPr>
          <a:xfrm>
            <a:off x="6391585" y="6242344"/>
            <a:ext cx="4802045" cy="231966"/>
            <a:chOff x="380250" y="5662722"/>
            <a:chExt cx="5451115" cy="263319"/>
          </a:xfrm>
        </p:grpSpPr>
        <p:sp>
          <p:nvSpPr>
            <p:cNvPr id="8"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rgbClr val="202124"/>
                  </a:solidFill>
                  <a:latin typeface="Segoe UI Light" panose="020B0502040204020203" pitchFamily="34" charset="0"/>
                  <a:cs typeface="Segoe UI Light" panose="020B0502040204020203" pitchFamily="34" charset="0"/>
                </a:rPr>
                <a:t>Min. Med Size</a:t>
              </a:r>
            </a:p>
          </p:txBody>
        </p:sp>
        <p:sp>
          <p:nvSpPr>
            <p:cNvPr id="9" name="Subtitle 2"/>
            <p:cNvSpPr txBox="1">
              <a:spLocks/>
            </p:cNvSpPr>
            <p:nvPr/>
          </p:nvSpPr>
          <p:spPr>
            <a:xfrm>
              <a:off x="4920343" y="5662722"/>
              <a:ext cx="911022" cy="263319"/>
            </a:xfrm>
            <a:prstGeom prst="rect">
              <a:avLst/>
            </a:prstGeom>
          </p:spPr>
          <p:txBody>
            <a:bodyPr vert="horz" lIns="0" tIns="0" rIns="0" bIns="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rgbClr val="202124"/>
                  </a:solidFill>
                  <a:latin typeface="Segoe UI Light" panose="020B0502040204020203" pitchFamily="34" charset="0"/>
                  <a:cs typeface="Segoe UI Light" panose="020B0502040204020203" pitchFamily="34" charset="0"/>
                </a:rPr>
                <a:t>Max Med. Size</a:t>
              </a:r>
            </a:p>
          </p:txBody>
        </p:sp>
        <p:cxnSp>
          <p:nvCxnSpPr>
            <p:cNvPr id="10" name="Straight Arrow Connector 9"/>
            <p:cNvCxnSpPr/>
            <p:nvPr/>
          </p:nvCxnSpPr>
          <p:spPr>
            <a:xfrm>
              <a:off x="1316700" y="5751679"/>
              <a:ext cx="3603172"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sp>
        <p:nvSpPr>
          <p:cNvPr id="11" name="Rectangle 10"/>
          <p:cNvSpPr/>
          <p:nvPr/>
        </p:nvSpPr>
        <p:spPr bwMode="auto">
          <a:xfrm>
            <a:off x="1912684" y="1785555"/>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435599" y="2457873"/>
            <a:ext cx="343629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16259" y="4079126"/>
            <a:ext cx="306278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744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tiles</a:t>
            </a:r>
            <a:endParaRPr lang="en-US" dirty="0"/>
          </a:p>
        </p:txBody>
      </p:sp>
      <p:sp>
        <p:nvSpPr>
          <p:cNvPr id="3" name="Text Placeholder 2"/>
          <p:cNvSpPr>
            <a:spLocks noGrp="1"/>
          </p:cNvSpPr>
          <p:nvPr>
            <p:ph type="body" sz="quarter" idx="10"/>
          </p:nvPr>
        </p:nvSpPr>
        <p:spPr/>
        <p:txBody>
          <a:bodyPr/>
          <a:lstStyle/>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&lt;tile&gt;</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&lt;binding template="</a:t>
            </a:r>
            <a:r>
              <a:rPr lang="en-US" sz="1961" dirty="0" err="1">
                <a:solidFill>
                  <a:schemeClr val="accent1"/>
                </a:solidFill>
              </a:rPr>
              <a:t>TileMedium</a:t>
            </a:r>
            <a:r>
              <a:rPr lang="en-US" sz="1961" dirty="0">
                <a:solidFill>
                  <a:schemeClr val="accent1"/>
                </a:solidFill>
              </a:rPr>
              <a:t>"&gt;</a:t>
            </a:r>
          </a:p>
          <a:p>
            <a:pPr defTabSz="914367">
              <a:spcBef>
                <a:spcPts val="0"/>
              </a:spcBef>
              <a:spcAft>
                <a:spcPts val="588"/>
              </a:spcAft>
            </a:pPr>
            <a:r>
              <a:rPr lang="en-US" sz="1961" dirty="0">
                <a:solidFill>
                  <a:schemeClr val="accent1"/>
                </a:solidFill>
              </a:rPr>
              <a:t>  &lt;image source="Assets\image.png" placement="background" /&gt;</a:t>
            </a:r>
          </a:p>
          <a:p>
            <a:pPr defTabSz="914367">
              <a:spcBef>
                <a:spcPts val="0"/>
              </a:spcBef>
              <a:spcAft>
                <a:spcPts val="588"/>
              </a:spcAft>
            </a:pPr>
            <a:endParaRPr lang="en-US" sz="1961" dirty="0">
              <a:solidFill>
                <a:schemeClr val="accent1"/>
              </a:solidFill>
            </a:endParaRPr>
          </a:p>
          <a:p>
            <a:pPr defTabSz="914367">
              <a:spcBef>
                <a:spcPts val="0"/>
              </a:spcBef>
              <a:spcAft>
                <a:spcPts val="588"/>
              </a:spcAft>
            </a:pPr>
            <a:r>
              <a:rPr lang="en-US" sz="1961" dirty="0">
                <a:solidFill>
                  <a:schemeClr val="accent1"/>
                </a:solidFill>
              </a:rPr>
              <a:t>  &lt;text hint-wrap="true"&gt;</a:t>
            </a:r>
          </a:p>
          <a:p>
            <a:pPr defTabSz="914367">
              <a:spcBef>
                <a:spcPts val="0"/>
              </a:spcBef>
              <a:spcAft>
                <a:spcPts val="588"/>
              </a:spcAft>
            </a:pPr>
            <a:r>
              <a:rPr lang="en-US" sz="1961" dirty="0">
                <a:solidFill>
                  <a:schemeClr val="accent1"/>
                </a:solidFill>
              </a:rPr>
              <a:t>	</a:t>
            </a:r>
            <a:r>
              <a:rPr lang="en-US" sz="1961" dirty="0">
                <a:solidFill>
                  <a:schemeClr val="accent6"/>
                </a:solidFill>
              </a:rPr>
              <a:t>Microsoft HoloLens: A </a:t>
            </a:r>
          </a:p>
          <a:p>
            <a:pPr defTabSz="914367">
              <a:spcBef>
                <a:spcPts val="0"/>
              </a:spcBef>
              <a:spcAft>
                <a:spcPts val="588"/>
              </a:spcAft>
            </a:pPr>
            <a:r>
              <a:rPr lang="en-US" sz="1961" dirty="0">
                <a:solidFill>
                  <a:schemeClr val="accent6"/>
                </a:solidFill>
              </a:rPr>
              <a:t>	Sensational Vision of the PC’s Future</a:t>
            </a:r>
          </a:p>
          <a:p>
            <a:pPr defTabSz="914367">
              <a:spcBef>
                <a:spcPts val="0"/>
              </a:spcBef>
              <a:spcAft>
                <a:spcPts val="588"/>
              </a:spcAft>
            </a:pPr>
            <a:r>
              <a:rPr lang="en-US" sz="1961" dirty="0">
                <a:solidFill>
                  <a:schemeClr val="accent1"/>
                </a:solidFill>
              </a:rPr>
              <a:t>  &lt;/text&gt;</a:t>
            </a:r>
          </a:p>
          <a:p>
            <a:pPr defTabSz="914367">
              <a:spcBef>
                <a:spcPts val="0"/>
              </a:spcBef>
              <a:spcAft>
                <a:spcPts val="588"/>
              </a:spcAft>
            </a:pPr>
            <a:r>
              <a:rPr lang="en-US" sz="1961" dirty="0">
                <a:solidFill>
                  <a:schemeClr val="accent1"/>
                </a:solidFill>
              </a:rPr>
              <a:t>&lt;/binding&gt;   </a:t>
            </a:r>
          </a:p>
          <a:p>
            <a:pPr defTabSz="914367">
              <a:spcBef>
                <a:spcPts val="0"/>
              </a:spcBef>
              <a:spcAft>
                <a:spcPts val="588"/>
              </a:spcAft>
            </a:pPr>
            <a:r>
              <a:rPr lang="en-US" sz="1961" dirty="0">
                <a:solidFill>
                  <a:schemeClr val="accent1"/>
                </a:solidFill>
              </a:rPr>
              <a:t>  &lt;/visual&gt;</a:t>
            </a:r>
          </a:p>
          <a:p>
            <a:pPr defTabSz="914367">
              <a:spcBef>
                <a:spcPts val="0"/>
              </a:spcBef>
              <a:spcAft>
                <a:spcPts val="588"/>
              </a:spcAft>
            </a:pPr>
            <a:r>
              <a:rPr lang="en-US" sz="1961" dirty="0">
                <a:solidFill>
                  <a:schemeClr val="accent1"/>
                </a:solidFill>
              </a:rPr>
              <a:t>&lt;/tile&gt;</a:t>
            </a:r>
          </a:p>
          <a:p>
            <a:endParaRPr lang="en-US" sz="1961" dirty="0">
              <a:solidFill>
                <a:schemeClr val="accent1"/>
              </a:solidFill>
            </a:endParaRPr>
          </a:p>
          <a:p>
            <a:endParaRPr lang="en-US" sz="1961" dirty="0">
              <a:solidFill>
                <a:schemeClr val="accent1"/>
              </a:solidFill>
            </a:endParaRPr>
          </a:p>
        </p:txBody>
      </p:sp>
      <p:grpSp>
        <p:nvGrpSpPr>
          <p:cNvPr id="4" name="Wrap Image"/>
          <p:cNvGrpSpPr/>
          <p:nvPr/>
        </p:nvGrpSpPr>
        <p:grpSpPr>
          <a:xfrm>
            <a:off x="5943590" y="3279596"/>
            <a:ext cx="5529845" cy="2746501"/>
            <a:chOff x="6212340" y="3215107"/>
            <a:chExt cx="5765079" cy="2863335"/>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12340" y="3215107"/>
              <a:ext cx="5765079" cy="2590476"/>
            </a:xfrm>
            <a:prstGeom prst="rect">
              <a:avLst/>
            </a:prstGeom>
          </p:spPr>
        </p:pic>
        <p:grpSp>
          <p:nvGrpSpPr>
            <p:cNvPr id="6" name="Group 5"/>
            <p:cNvGrpSpPr/>
            <p:nvPr/>
          </p:nvGrpSpPr>
          <p:grpSpPr>
            <a:xfrm>
              <a:off x="6369321" y="5815123"/>
              <a:ext cx="5451115" cy="263319"/>
              <a:chOff x="380250" y="5662722"/>
              <a:chExt cx="5451115" cy="263319"/>
            </a:xfrm>
          </p:grpSpPr>
          <p:sp>
            <p:nvSpPr>
              <p:cNvPr id="7" name="Subtitle 2"/>
              <p:cNvSpPr txBox="1">
                <a:spLocks/>
              </p:cNvSpPr>
              <p:nvPr/>
            </p:nvSpPr>
            <p:spPr>
              <a:xfrm>
                <a:off x="380250" y="5662722"/>
                <a:ext cx="936921"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accent1"/>
                    </a:solidFill>
                    <a:latin typeface="Segoe UI Light" panose="020B0502040204020203" pitchFamily="34" charset="0"/>
                    <a:cs typeface="Segoe UI Light" panose="020B0502040204020203" pitchFamily="34" charset="0"/>
                  </a:rPr>
                  <a:t>Min. Med Size</a:t>
                </a:r>
              </a:p>
            </p:txBody>
          </p:sp>
          <p:sp>
            <p:nvSpPr>
              <p:cNvPr id="8" name="Subtitle 2"/>
              <p:cNvSpPr txBox="1">
                <a:spLocks/>
              </p:cNvSpPr>
              <p:nvPr/>
            </p:nvSpPr>
            <p:spPr>
              <a:xfrm>
                <a:off x="4920343" y="5662722"/>
                <a:ext cx="911022" cy="26331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050" dirty="0">
                    <a:solidFill>
                      <a:schemeClr val="accent1"/>
                    </a:solidFill>
                    <a:latin typeface="Segoe UI Light" panose="020B0502040204020203" pitchFamily="34" charset="0"/>
                    <a:cs typeface="Segoe UI Light" panose="020B0502040204020203" pitchFamily="34" charset="0"/>
                  </a:rPr>
                  <a:t>Max Med. Size</a:t>
                </a:r>
              </a:p>
            </p:txBody>
          </p:sp>
          <p:cxnSp>
            <p:nvCxnSpPr>
              <p:cNvPr id="9" name="Straight Arrow Connector 8"/>
              <p:cNvCxnSpPr/>
              <p:nvPr/>
            </p:nvCxnSpPr>
            <p:spPr>
              <a:xfrm>
                <a:off x="1377520" y="5727977"/>
                <a:ext cx="3477227"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
        <p:nvSpPr>
          <p:cNvPr id="10" name="Rectangle 9"/>
          <p:cNvSpPr/>
          <p:nvPr/>
        </p:nvSpPr>
        <p:spPr bwMode="auto">
          <a:xfrm>
            <a:off x="577969" y="2562429"/>
            <a:ext cx="8282007" cy="49306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328469" y="3279596"/>
            <a:ext cx="2734574" cy="42976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50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Small Tile</a:t>
            </a:r>
            <a:endParaRPr lang="en-US" dirty="0"/>
          </a:p>
        </p:txBody>
      </p:sp>
      <p:sp>
        <p:nvSpPr>
          <p:cNvPr id="4" name="Text Placeholder 3"/>
          <p:cNvSpPr>
            <a:spLocks noGrp="1"/>
          </p:cNvSpPr>
          <p:nvPr>
            <p:ph type="body" sz="quarter" idx="10"/>
          </p:nvPr>
        </p:nvSpPr>
        <p:spPr/>
        <p:txBody>
          <a:bodyPr/>
          <a:lstStyle/>
          <a:p>
            <a:endParaRPr lang="en-US" sz="1961" dirty="0">
              <a:latin typeface="Consolas" panose="020B0609020204030204" pitchFamily="49" charset="0"/>
              <a:cs typeface="Consolas" panose="020B0609020204030204" pitchFamily="49" charset="0"/>
            </a:endParaRP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TileSmall</a:t>
            </a:r>
            <a:r>
              <a:rPr lang="en-US" sz="1961" dirty="0">
                <a:latin typeface="Consolas" panose="020B0609020204030204" pitchFamily="49" charset="0"/>
                <a:cs typeface="Consolas" panose="020B0609020204030204" pitchFamily="49" charset="0"/>
              </a:rPr>
              <a:t>" </a:t>
            </a:r>
          </a:p>
          <a:p>
            <a:r>
              <a:rPr lang="en-US" sz="1961" dirty="0">
                <a:latin typeface="Consolas" panose="020B0609020204030204" pitchFamily="49" charset="0"/>
                <a:cs typeface="Consolas" panose="020B0609020204030204" pitchFamily="49" charset="0"/>
              </a:rPr>
              <a:t>    branding="none" hint-</a:t>
            </a:r>
            <a:r>
              <a:rPr lang="en-US" sz="1961" dirty="0" err="1">
                <a:latin typeface="Consolas" panose="020B0609020204030204" pitchFamily="49" charset="0"/>
                <a:cs typeface="Consolas" panose="020B0609020204030204" pitchFamily="49" charset="0"/>
              </a:rPr>
              <a:t>textStacking</a:t>
            </a:r>
            <a:r>
              <a:rPr lang="en-US" sz="1961" dirty="0">
                <a:latin typeface="Consolas" panose="020B0609020204030204" pitchFamily="49" charset="0"/>
                <a:cs typeface="Consolas" panose="020B0609020204030204" pitchFamily="49" charset="0"/>
              </a:rPr>
              <a:t>="center"&gt;</a:t>
            </a:r>
          </a:p>
          <a:p>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9" name="Rectangle 8"/>
          <p:cNvSpPr/>
          <p:nvPr/>
        </p:nvSpPr>
        <p:spPr bwMode="auto">
          <a:xfrm>
            <a:off x="8112956" y="1710852"/>
            <a:ext cx="896425"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17558" y="1468781"/>
            <a:ext cx="3010619" cy="48414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97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Medium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TileMedium</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branding="Name"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hint-wrap="true"&gt;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785275" y="1262640"/>
            <a:ext cx="134463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95788" y="1501974"/>
            <a:ext cx="3029349" cy="49523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77139" y="2458528"/>
            <a:ext cx="3150118" cy="46308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95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Wide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TileWide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&lt;/text&gt;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9831103" y="1262640"/>
            <a:ext cx="2360897" cy="134463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585948" y="1474290"/>
            <a:ext cx="2839747"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761898" y="4376274"/>
            <a:ext cx="25821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Large Tile</a:t>
            </a:r>
            <a:endParaRPr lang="en-US" dirty="0"/>
          </a:p>
        </p:txBody>
      </p:sp>
      <p:sp>
        <p:nvSpPr>
          <p:cNvPr id="4" name="Text Placeholder 3"/>
          <p:cNvSpPr>
            <a:spLocks noGrp="1"/>
          </p:cNvSpPr>
          <p:nvPr>
            <p:ph type="body" sz="quarter" idx="10"/>
          </p:nvPr>
        </p:nvSpPr>
        <p:spPr/>
        <p:txBody>
          <a:bodyPr/>
          <a:lstStyle/>
          <a:p>
            <a:pPr>
              <a:spcBef>
                <a:spcPts val="400"/>
              </a:spcBef>
            </a:pPr>
            <a:endParaRPr lang="en-US" sz="1961" dirty="0">
              <a:latin typeface="Consolas" panose="020B0609020204030204" pitchFamily="49" charset="0"/>
              <a:cs typeface="Consolas" panose="020B0609020204030204" pitchFamily="49" charset="0"/>
            </a:endParaRP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 template="</a:t>
            </a:r>
            <a:r>
              <a:rPr lang="en-US" sz="1961" dirty="0" err="1">
                <a:latin typeface="Consolas" panose="020B0609020204030204" pitchFamily="49" charset="0"/>
                <a:cs typeface="Consolas" panose="020B0609020204030204" pitchFamily="49" charset="0"/>
              </a:rPr>
              <a:t>TileLarge</a:t>
            </a:r>
            <a:r>
              <a:rPr lang="en-US" sz="1961" dirty="0">
                <a:latin typeface="Consolas" panose="020B0609020204030204" pitchFamily="49" charset="0"/>
                <a:cs typeface="Consolas" panose="020B0609020204030204" pitchFamily="49" charset="0"/>
              </a:rPr>
              <a:t>" </a:t>
            </a:r>
            <a:r>
              <a:rPr lang="en-US" sz="1961" dirty="0" err="1">
                <a:latin typeface="Consolas" panose="020B0609020204030204" pitchFamily="49" charset="0"/>
                <a:cs typeface="Consolas" panose="020B0609020204030204" pitchFamily="49" charset="0"/>
              </a:rPr>
              <a:t>displayName</a:t>
            </a:r>
            <a:r>
              <a:rPr lang="en-US" sz="1961" dirty="0">
                <a:latin typeface="Consolas" panose="020B0609020204030204" pitchFamily="49" charset="0"/>
                <a:cs typeface="Consolas" panose="020B0609020204030204" pitchFamily="49" charset="0"/>
              </a:rPr>
              <a:t>="</a:t>
            </a:r>
            <a:r>
              <a:rPr lang="en-US" sz="1961" dirty="0" err="1">
                <a:latin typeface="Consolas" panose="020B0609020204030204" pitchFamily="49" charset="0"/>
                <a:cs typeface="Consolas" panose="020B0609020204030204" pitchFamily="49" charset="0"/>
              </a:rPr>
              <a:t>Hipstame</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 hint-weight="33"&gt;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="http://image.jpg" /&gt;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hint-style="caption"&gt;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9:50 AM, Wednesday</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 hint-style="</a:t>
            </a:r>
            <a:r>
              <a:rPr lang="en-US" sz="1961" dirty="0" err="1">
                <a:latin typeface="Consolas" panose="020B0609020204030204" pitchFamily="49" charset="0"/>
                <a:cs typeface="Consolas" panose="020B0609020204030204" pitchFamily="49" charset="0"/>
              </a:rPr>
              <a:t>captionsubtle</a:t>
            </a:r>
            <a:r>
              <a:rPr lang="en-US" sz="1961" dirty="0">
                <a:latin typeface="Consolas" panose="020B0609020204030204" pitchFamily="49" charset="0"/>
                <a:cs typeface="Consolas" panose="020B0609020204030204" pitchFamily="49" charset="0"/>
              </a:rPr>
              <a:t>" </a:t>
            </a:r>
          </a:p>
          <a:p>
            <a:pPr>
              <a:spcBef>
                <a:spcPts val="400"/>
              </a:spcBef>
            </a:pPr>
            <a:r>
              <a:rPr lang="en-US" sz="1961" dirty="0">
                <a:latin typeface="Consolas" panose="020B0609020204030204" pitchFamily="49" charset="0"/>
                <a:cs typeface="Consolas" panose="020B0609020204030204" pitchFamily="49" charset="0"/>
              </a:rPr>
              <a:t>       hint-wrap="true" hint-</a:t>
            </a:r>
            <a:r>
              <a:rPr lang="en-US" sz="1961" dirty="0" err="1">
                <a:latin typeface="Consolas" panose="020B0609020204030204" pitchFamily="49" charset="0"/>
                <a:cs typeface="Consolas" panose="020B0609020204030204" pitchFamily="49" charset="0"/>
              </a:rPr>
              <a:t>maxLines</a:t>
            </a:r>
            <a:r>
              <a:rPr lang="en-US" sz="1961" dirty="0">
                <a:latin typeface="Consolas" panose="020B0609020204030204" pitchFamily="49" charset="0"/>
                <a:cs typeface="Consolas" panose="020B0609020204030204" pitchFamily="49" charset="0"/>
              </a:rPr>
              <a:t>="3"&gt;</a:t>
            </a:r>
          </a:p>
          <a:p>
            <a:pPr>
              <a:spcBef>
                <a:spcPts val="400"/>
              </a:spcBef>
            </a:pPr>
            <a:r>
              <a:rPr lang="en-US" sz="1961" dirty="0">
                <a:latin typeface="Consolas" panose="020B0609020204030204" pitchFamily="49" charset="0"/>
                <a:cs typeface="Consolas" panose="020B0609020204030204" pitchFamily="49" charset="0"/>
              </a:rPr>
              <a:t>       </a:t>
            </a:r>
            <a:r>
              <a:rPr lang="en-US" sz="1961" dirty="0">
                <a:solidFill>
                  <a:schemeClr val="accent6"/>
                </a:solidFill>
                <a:latin typeface="Consolas" panose="020B0609020204030204" pitchFamily="49" charset="0"/>
                <a:cs typeface="Consolas" panose="020B0609020204030204" pitchFamily="49" charset="0"/>
              </a:rPr>
              <a:t>263 Grove St, San Francisco, CA 94102</a:t>
            </a: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text</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subgroup</a:t>
            </a:r>
            <a:r>
              <a:rPr lang="en-US" sz="1961" dirty="0">
                <a:latin typeface="Consolas" panose="020B0609020204030204" pitchFamily="49" charset="0"/>
                <a:cs typeface="Consolas" panose="020B0609020204030204" pitchFamily="49" charset="0"/>
              </a:rPr>
              <a:t>&gt;</a:t>
            </a:r>
          </a:p>
          <a:p>
            <a:pPr>
              <a:spcBef>
                <a:spcPts val="400"/>
              </a:spcBef>
            </a:pPr>
            <a:r>
              <a:rPr lang="en-US" sz="1961" dirty="0">
                <a:latin typeface="Consolas" panose="020B0609020204030204" pitchFamily="49" charset="0"/>
                <a:cs typeface="Consolas" panose="020B0609020204030204" pitchFamily="49" charset="0"/>
              </a:rPr>
              <a:t>  &lt;/</a:t>
            </a:r>
            <a:r>
              <a:rPr lang="en-US" sz="1961" dirty="0">
                <a:solidFill>
                  <a:schemeClr val="accent1"/>
                </a:solidFill>
                <a:latin typeface="Consolas" panose="020B0609020204030204" pitchFamily="49" charset="0"/>
                <a:cs typeface="Consolas" panose="020B0609020204030204" pitchFamily="49" charset="0"/>
              </a:rPr>
              <a:t>group</a:t>
            </a:r>
            <a:r>
              <a:rPr lang="en-US" sz="1961" dirty="0">
                <a:latin typeface="Consolas" panose="020B0609020204030204" pitchFamily="49" charset="0"/>
                <a:cs typeface="Consolas" panose="020B0609020204030204" pitchFamily="49" charset="0"/>
              </a:rPr>
              <a:t>&gt;</a:t>
            </a:r>
          </a:p>
          <a:p>
            <a:pPr>
              <a:spcBef>
                <a:spcPts val="400"/>
              </a:spcBef>
            </a:pPr>
            <a:r>
              <a:rPr lang="fr-FR" sz="1961" dirty="0">
                <a:latin typeface="Consolas" panose="020B0609020204030204" pitchFamily="49" charset="0"/>
                <a:cs typeface="Consolas" panose="020B0609020204030204" pitchFamily="49" charset="0"/>
              </a:rPr>
              <a:t>  &lt;</a:t>
            </a:r>
            <a:r>
              <a:rPr lang="fr-FR" sz="1961" dirty="0">
                <a:solidFill>
                  <a:schemeClr val="accent1"/>
                </a:solidFill>
                <a:latin typeface="Consolas" panose="020B0609020204030204" pitchFamily="49" charset="0"/>
                <a:cs typeface="Consolas" panose="020B0609020204030204" pitchFamily="49" charset="0"/>
              </a:rPr>
              <a:t>image</a:t>
            </a:r>
            <a:r>
              <a:rPr lang="fr-FR" sz="1961" dirty="0">
                <a:latin typeface="Consolas" panose="020B0609020204030204" pitchFamily="49" charset="0"/>
                <a:cs typeface="Consolas" panose="020B0609020204030204" pitchFamily="49" charset="0"/>
              </a:rPr>
              <a:t> placement="</a:t>
            </a:r>
            <a:r>
              <a:rPr lang="fr-FR" sz="1961" dirty="0" err="1">
                <a:latin typeface="Consolas" panose="020B0609020204030204" pitchFamily="49" charset="0"/>
                <a:cs typeface="Consolas" panose="020B0609020204030204" pitchFamily="49" charset="0"/>
              </a:rPr>
              <a:t>inline</a:t>
            </a:r>
            <a:r>
              <a:rPr lang="fr-FR" sz="1961" dirty="0">
                <a:latin typeface="Consolas" panose="020B0609020204030204" pitchFamily="49" charset="0"/>
                <a:cs typeface="Consolas" panose="020B0609020204030204" pitchFamily="49" charset="0"/>
              </a:rPr>
              <a:t>" </a:t>
            </a:r>
            <a:r>
              <a:rPr lang="fr-FR" sz="1961" dirty="0" err="1">
                <a:latin typeface="Consolas" panose="020B0609020204030204" pitchFamily="49" charset="0"/>
                <a:cs typeface="Consolas" panose="020B0609020204030204" pitchFamily="49" charset="0"/>
              </a:rPr>
              <a:t>src</a:t>
            </a:r>
            <a:r>
              <a:rPr lang="fr-FR" sz="1961" dirty="0">
                <a:latin typeface="Consolas" panose="020B0609020204030204" pitchFamily="49" charset="0"/>
                <a:cs typeface="Consolas" panose="020B0609020204030204" pitchFamily="49" charset="0"/>
              </a:rPr>
              <a:t>="http://map.jpg"/&gt;</a:t>
            </a:r>
          </a:p>
          <a:p>
            <a:pPr>
              <a:spcBef>
                <a:spcPts val="400"/>
              </a:spcBef>
            </a:pPr>
            <a:r>
              <a:rPr lang="en-US" sz="1961" dirty="0">
                <a:latin typeface="Consolas" panose="020B0609020204030204" pitchFamily="49" charset="0"/>
                <a:cs typeface="Consolas" panose="020B0609020204030204" pitchFamily="49" charset="0"/>
              </a:rPr>
              <a:t>&lt;/</a:t>
            </a:r>
            <a:r>
              <a:rPr lang="en-US" sz="1961" dirty="0">
                <a:solidFill>
                  <a:schemeClr val="accent1"/>
                </a:solidFill>
                <a:latin typeface="Consolas" panose="020B0609020204030204" pitchFamily="49" charset="0"/>
                <a:cs typeface="Consolas" panose="020B0609020204030204" pitchFamily="49" charset="0"/>
              </a:rPr>
              <a:t>binding</a:t>
            </a:r>
            <a:r>
              <a:rPr lang="en-US" sz="1961" dirty="0">
                <a:latin typeface="Consolas" panose="020B0609020204030204" pitchFamily="49" charset="0"/>
                <a:cs typeface="Consolas" panose="020B0609020204030204" pitchFamily="49" charset="0"/>
              </a:rPr>
              <a:t>&gt;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2360" y="1412044"/>
            <a:ext cx="3751194" cy="3378831"/>
          </a:xfrm>
          <a:prstGeom prst="rect">
            <a:avLst/>
          </a:prstGeom>
        </p:spPr>
      </p:pic>
      <p:sp>
        <p:nvSpPr>
          <p:cNvPr id="5" name="Rectangle 4"/>
          <p:cNvSpPr/>
          <p:nvPr/>
        </p:nvSpPr>
        <p:spPr bwMode="auto">
          <a:xfrm>
            <a:off x="8038254" y="2457873"/>
            <a:ext cx="2360897" cy="2539870"/>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489091" y="1474290"/>
            <a:ext cx="300882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72015" y="5641246"/>
            <a:ext cx="687259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422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Toast</a:t>
            </a:r>
            <a:endParaRPr lang="en-US" dirty="0"/>
          </a:p>
        </p:txBody>
      </p:sp>
    </p:spTree>
    <p:extLst>
      <p:ext uri="{BB962C8B-B14F-4D97-AF65-F5344CB8AC3E}">
        <p14:creationId xmlns:p14="http://schemas.microsoft.com/office/powerpoint/2010/main" val="196671378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Agenda</a:t>
            </a:r>
            <a:endParaRPr lang="en-GB" dirty="0"/>
          </a:p>
        </p:txBody>
      </p:sp>
      <p:sp>
        <p:nvSpPr>
          <p:cNvPr id="2" name="Text Placeholder 1"/>
          <p:cNvSpPr>
            <a:spLocks noGrp="1"/>
          </p:cNvSpPr>
          <p:nvPr>
            <p:ph type="body" sz="quarter" idx="10"/>
          </p:nvPr>
        </p:nvSpPr>
        <p:spPr>
          <a:xfrm>
            <a:off x="269239" y="1189177"/>
            <a:ext cx="11653523" cy="4709944"/>
          </a:xfrm>
        </p:spPr>
        <p:txBody>
          <a:bodyPr/>
          <a:lstStyle/>
          <a:p>
            <a:r>
              <a:rPr lang="en-US" dirty="0"/>
              <a:t>Tile basics</a:t>
            </a:r>
          </a:p>
          <a:p>
            <a:r>
              <a:rPr lang="en-US" dirty="0"/>
              <a:t>Tile templates</a:t>
            </a:r>
          </a:p>
          <a:p>
            <a:r>
              <a:rPr lang="en-US" dirty="0"/>
              <a:t>Adaptive templates</a:t>
            </a:r>
          </a:p>
          <a:p>
            <a:r>
              <a:rPr lang="en-US" dirty="0" smtClean="0"/>
              <a:t>Toast</a:t>
            </a:r>
            <a:endParaRPr lang="en-US" dirty="0"/>
          </a:p>
          <a:p>
            <a:r>
              <a:rPr lang="en-US" dirty="0"/>
              <a:t>Interactive </a:t>
            </a:r>
            <a:r>
              <a:rPr lang="en-US" dirty="0" smtClean="0"/>
              <a:t>toast</a:t>
            </a:r>
          </a:p>
          <a:p>
            <a:r>
              <a:rPr lang="en-US" dirty="0" smtClean="0"/>
              <a:t>Push Notifications</a:t>
            </a:r>
          </a:p>
          <a:p>
            <a:r>
              <a:rPr lang="en-US" dirty="0" smtClean="0"/>
              <a:t>Action Center</a:t>
            </a:r>
            <a:endParaRPr lang="en-US" dirty="0"/>
          </a:p>
        </p:txBody>
      </p:sp>
    </p:spTree>
    <p:extLst>
      <p:ext uri="{BB962C8B-B14F-4D97-AF65-F5344CB8AC3E}">
        <p14:creationId xmlns:p14="http://schemas.microsoft.com/office/powerpoint/2010/main" val="304534117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216531" y="3728121"/>
            <a:ext cx="4977734" cy="3129394"/>
          </a:xfrm>
          <a:prstGeom prst="rect">
            <a:avLst/>
          </a:prstGeom>
        </p:spPr>
      </p:pic>
      <p:sp>
        <p:nvSpPr>
          <p:cNvPr id="3" name="Title 2"/>
          <p:cNvSpPr>
            <a:spLocks noGrp="1"/>
          </p:cNvSpPr>
          <p:nvPr>
            <p:ph type="title"/>
          </p:nvPr>
        </p:nvSpPr>
        <p:spPr/>
        <p:txBody>
          <a:bodyPr/>
          <a:lstStyle/>
          <a:p>
            <a:r>
              <a:rPr lang="en-US" smtClean="0"/>
              <a:t>Toasts</a:t>
            </a:r>
            <a:endParaRPr lang="en-US" dirty="0"/>
          </a:p>
        </p:txBody>
      </p:sp>
      <p:sp>
        <p:nvSpPr>
          <p:cNvPr id="4" name="Text Placeholder 3"/>
          <p:cNvSpPr>
            <a:spLocks noGrp="1"/>
          </p:cNvSpPr>
          <p:nvPr>
            <p:ph type="body" sz="quarter" idx="10"/>
          </p:nvPr>
        </p:nvSpPr>
        <p:spPr>
          <a:xfrm>
            <a:off x="269240" y="1189175"/>
            <a:ext cx="6287007" cy="3394968"/>
          </a:xfrm>
        </p:spPr>
        <p:txBody>
          <a:bodyPr/>
          <a:lstStyle/>
          <a:p>
            <a:r>
              <a:rPr lang="en-US" dirty="0" smtClean="0"/>
              <a:t>Glance (consume)</a:t>
            </a:r>
          </a:p>
          <a:p>
            <a:pPr lvl="1"/>
            <a:r>
              <a:rPr lang="en-US" dirty="0" smtClean="0"/>
              <a:t>See new information from your apps.</a:t>
            </a:r>
          </a:p>
          <a:p>
            <a:endParaRPr lang="en-US" dirty="0" smtClean="0"/>
          </a:p>
          <a:p>
            <a:r>
              <a:rPr lang="en-US" dirty="0" smtClean="0"/>
              <a:t>Act (chase, or take actions)</a:t>
            </a:r>
          </a:p>
          <a:p>
            <a:pPr lvl="1"/>
            <a:r>
              <a:rPr lang="en-US" dirty="0" smtClean="0"/>
              <a:t>Toasts invite you to begin or complete a task. </a:t>
            </a:r>
          </a:p>
          <a:p>
            <a:pPr lvl="1"/>
            <a:r>
              <a:rPr lang="en-US" dirty="0" smtClean="0"/>
              <a:t>The toast is the app’s door by chasing (clicking) it.  </a:t>
            </a:r>
          </a:p>
          <a:p>
            <a:pPr lvl="1"/>
            <a:r>
              <a:rPr lang="en-US" dirty="0" smtClean="0"/>
              <a:t>Additional actions enable users to perform simple tasks without context switching.</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6531" y="-7295"/>
            <a:ext cx="4977734" cy="3734795"/>
          </a:xfrm>
          <a:prstGeom prst="rect">
            <a:avLst/>
          </a:prstGeom>
        </p:spPr>
      </p:pic>
    </p:spTree>
    <p:extLst>
      <p:ext uri="{BB962C8B-B14F-4D97-AF65-F5344CB8AC3E}">
        <p14:creationId xmlns:p14="http://schemas.microsoft.com/office/powerpoint/2010/main" val="336314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52555" y="126798"/>
            <a:ext cx="3718445" cy="6613876"/>
          </a:xfrm>
          <a:prstGeom prst="rect">
            <a:avLst/>
          </a:prstGeom>
          <a:ln>
            <a:solidFill>
              <a:schemeClr val="tx1"/>
            </a:solidFill>
          </a:ln>
        </p:spPr>
      </p:pic>
      <p:sp>
        <p:nvSpPr>
          <p:cNvPr id="7" name="Title 6"/>
          <p:cNvSpPr>
            <a:spLocks noGrp="1"/>
          </p:cNvSpPr>
          <p:nvPr>
            <p:ph type="title"/>
          </p:nvPr>
        </p:nvSpPr>
        <p:spPr/>
        <p:txBody>
          <a:bodyPr/>
          <a:lstStyle/>
          <a:p>
            <a:r>
              <a:rPr lang="en-US" smtClean="0"/>
              <a:t>Toast states</a:t>
            </a:r>
            <a:endParaRPr lang="en-US" dirty="0"/>
          </a:p>
        </p:txBody>
      </p:sp>
      <p:sp>
        <p:nvSpPr>
          <p:cNvPr id="4" name="Text Placeholder 3"/>
          <p:cNvSpPr>
            <a:spLocks noGrp="1"/>
          </p:cNvSpPr>
          <p:nvPr>
            <p:ph type="body" sz="quarter" idx="10"/>
          </p:nvPr>
        </p:nvSpPr>
        <p:spPr/>
        <p:txBody>
          <a:bodyPr/>
          <a:lstStyle/>
          <a:p>
            <a:r>
              <a:rPr lang="en-US" sz="3921" dirty="0"/>
              <a:t>Collapsed state</a:t>
            </a:r>
          </a:p>
          <a:p>
            <a:pPr lvl="1"/>
            <a:r>
              <a:rPr lang="en-US" sz="1961" dirty="0"/>
              <a:t>Action center chevron </a:t>
            </a:r>
          </a:p>
          <a:p>
            <a:pPr lvl="1"/>
            <a:r>
              <a:rPr lang="en-US" sz="1961" dirty="0"/>
              <a:t>Mobile default </a:t>
            </a:r>
          </a:p>
          <a:p>
            <a:r>
              <a:rPr lang="en-US" sz="3921" dirty="0"/>
              <a:t>Expanded state</a:t>
            </a:r>
          </a:p>
          <a:p>
            <a:pPr lvl="1"/>
            <a:r>
              <a:rPr lang="en-US" sz="1961" dirty="0"/>
              <a:t>Action center chevron </a:t>
            </a:r>
          </a:p>
          <a:p>
            <a:pPr lvl="1"/>
            <a:r>
              <a:rPr lang="en-US" sz="1961" dirty="0"/>
              <a:t>Desktop default</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37062" y="126797"/>
            <a:ext cx="3724822" cy="6613878"/>
          </a:xfrm>
          <a:prstGeom prst="rect">
            <a:avLst/>
          </a:prstGeom>
          <a:ln>
            <a:solidFill>
              <a:schemeClr val="tx1"/>
            </a:solidFill>
          </a:ln>
        </p:spPr>
      </p:pic>
      <p:sp>
        <p:nvSpPr>
          <p:cNvPr id="8" name="Text Placeholder 1"/>
          <p:cNvSpPr txBox="1">
            <a:spLocks/>
          </p:cNvSpPr>
          <p:nvPr/>
        </p:nvSpPr>
        <p:spPr>
          <a:xfrm>
            <a:off x="343941" y="1412044"/>
            <a:ext cx="4482123" cy="452584"/>
          </a:xfrm>
          <a:prstGeom prst="rect">
            <a:avLst/>
          </a:prstGeom>
        </p:spPr>
        <p:txBody>
          <a:bodyPr vert="horz" wrap="square" lIns="143428" tIns="89642" rIns="143428" bIns="89642" rtlCol="0">
            <a:spAutoFit/>
          </a:bodyPr>
          <a:lstStyle>
            <a:lvl1pPr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4000" spc="0" baseline="0">
                <a:gradFill>
                  <a:gsLst>
                    <a:gs pos="20354">
                      <a:schemeClr val="tx2"/>
                    </a:gs>
                    <a:gs pos="40000">
                      <a:schemeClr val="tx2"/>
                    </a:gs>
                  </a:gsLst>
                  <a:lin ang="5400000" scaled="0"/>
                </a:gradFill>
                <a:latin typeface="+mj-lt"/>
              </a:defRPr>
            </a:lvl1pPr>
            <a:lvl2pPr marL="0" marR="0" indent="0" defTabSz="932667" fontAlgn="auto">
              <a:lnSpc>
                <a:spcPct val="90000"/>
              </a:lnSpc>
              <a:spcBef>
                <a:spcPct val="20000"/>
              </a:spcBef>
              <a:spcAft>
                <a:spcPts val="0"/>
              </a:spcAft>
              <a:buClr>
                <a:schemeClr val="tx1"/>
              </a:buClr>
              <a:buSzPct val="90000"/>
              <a:buFontTx/>
              <a:buNone/>
              <a:tabLst/>
              <a:defRPr sz="2000" spc="0" baseline="0">
                <a:gradFill>
                  <a:gsLst>
                    <a:gs pos="1250">
                      <a:schemeClr val="tx1"/>
                    </a:gs>
                    <a:gs pos="100000">
                      <a:schemeClr val="tx1"/>
                    </a:gs>
                  </a:gsLst>
                  <a:lin ang="5400000" scaled="0"/>
                </a:gradFill>
              </a:defRPr>
            </a:lvl2pPr>
            <a:lvl3pPr marL="228582"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3pPr>
            <a:lvl4pPr marL="457163"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4pPr>
            <a:lvl5pPr marL="685745" marR="0" indent="0" defTabSz="932667" fontAlgn="auto">
              <a:lnSpc>
                <a:spcPct val="90000"/>
              </a:lnSpc>
              <a:spcBef>
                <a:spcPct val="20000"/>
              </a:spcBef>
              <a:spcAft>
                <a:spcPts val="0"/>
              </a:spcAft>
              <a:buClr>
                <a:schemeClr val="tx1"/>
              </a:buClr>
              <a:buSzPct val="90000"/>
              <a:buFont typeface="Wingdings" panose="05000000000000000000" pitchFamily="2" charset="2"/>
              <a:buNone/>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endParaRPr lang="en-US" sz="1961" dirty="0"/>
          </a:p>
        </p:txBody>
      </p:sp>
    </p:spTree>
    <p:extLst>
      <p:ext uri="{BB962C8B-B14F-4D97-AF65-F5344CB8AC3E}">
        <p14:creationId xmlns:p14="http://schemas.microsoft.com/office/powerpoint/2010/main" val="38190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Toast templates</a:t>
            </a:r>
            <a:endParaRPr lang="en-US" dirty="0"/>
          </a:p>
        </p:txBody>
      </p:sp>
      <p:sp>
        <p:nvSpPr>
          <p:cNvPr id="4" name="Text Placeholder 3"/>
          <p:cNvSpPr>
            <a:spLocks noGrp="1"/>
          </p:cNvSpPr>
          <p:nvPr>
            <p:ph type="body" sz="quarter" idx="10"/>
          </p:nvPr>
        </p:nvSpPr>
        <p:spPr>
          <a:xfrm>
            <a:off x="269240" y="1189175"/>
            <a:ext cx="5738367" cy="1877004"/>
          </a:xfrm>
        </p:spPr>
        <p:txBody>
          <a:bodyPr/>
          <a:lstStyle/>
          <a:p>
            <a:r>
              <a:rPr lang="en-US" dirty="0" smtClean="0"/>
              <a:t>If a template meets your needs, </a:t>
            </a:r>
            <a:br>
              <a:rPr lang="en-US" dirty="0" smtClean="0"/>
            </a:br>
            <a:r>
              <a:rPr lang="en-US" dirty="0" smtClean="0"/>
              <a:t>go ahead and use it. </a:t>
            </a:r>
          </a:p>
          <a:p>
            <a:r>
              <a:rPr lang="en-US" dirty="0" smtClean="0"/>
              <a:t>Previous templates remain</a:t>
            </a:r>
          </a:p>
          <a:p>
            <a:pPr lvl="1"/>
            <a:r>
              <a:rPr lang="en-US" dirty="0" smtClean="0"/>
              <a:t>Phone and Windows templates have been merged</a:t>
            </a:r>
          </a:p>
          <a:p>
            <a:r>
              <a:rPr lang="en-US" dirty="0" smtClean="0"/>
              <a:t>Adaptive template</a:t>
            </a:r>
          </a:p>
          <a:p>
            <a:pPr lvl="1"/>
            <a:r>
              <a:rPr lang="en-US" dirty="0" smtClean="0"/>
              <a:t>Same XML syntax as tiles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7723" y="3951915"/>
            <a:ext cx="4772855" cy="1115732"/>
          </a:xfrm>
          <a:prstGeom prst="rect">
            <a:avLst/>
          </a:prstGeom>
          <a:ln>
            <a:solidFill>
              <a:schemeClr val="tx1"/>
            </a:solidFill>
          </a:ln>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17723" y="5260478"/>
            <a:ext cx="4780969" cy="1117629"/>
          </a:xfrm>
          <a:prstGeom prst="rect">
            <a:avLst/>
          </a:prstGeom>
          <a:ln>
            <a:solidFill>
              <a:schemeClr val="tx1"/>
            </a:solidFill>
          </a:ln>
        </p:spPr>
      </p:pic>
    </p:spTree>
    <p:extLst>
      <p:ext uri="{BB962C8B-B14F-4D97-AF65-F5344CB8AC3E}">
        <p14:creationId xmlns:p14="http://schemas.microsoft.com/office/powerpoint/2010/main" val="122873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Sending toast</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“ScheduledToastNotification”</a:t>
            </a:r>
          </a:p>
          <a:p>
            <a:pPr lvl="1"/>
            <a:r>
              <a:rPr lang="en-US" smtClean="0"/>
              <a:t>Toast can also be set to be recurring.</a:t>
            </a:r>
          </a:p>
          <a:p>
            <a:r>
              <a:rPr lang="en-US" smtClean="0"/>
              <a:t>Local</a:t>
            </a:r>
          </a:p>
          <a:p>
            <a:pPr lvl="1"/>
            <a:r>
              <a:rPr lang="en-US" smtClean="0"/>
              <a:t>Send from (foreground/background) app</a:t>
            </a:r>
          </a:p>
          <a:p>
            <a:pPr lvl="1"/>
            <a:r>
              <a:rPr lang="en-US" smtClean="0"/>
              <a:t>This includes desktop apps with “AppUserModelID”</a:t>
            </a:r>
          </a:p>
          <a:p>
            <a:r>
              <a:rPr lang="en-US" smtClean="0"/>
              <a:t>Push</a:t>
            </a:r>
          </a:p>
          <a:p>
            <a:pPr lvl="1"/>
            <a:r>
              <a:rPr lang="en-US" smtClean="0"/>
              <a:t>Use push services</a:t>
            </a:r>
            <a:endParaRPr lang="en-US" dirty="0"/>
          </a:p>
        </p:txBody>
      </p:sp>
    </p:spTree>
    <p:extLst>
      <p:ext uri="{BB962C8B-B14F-4D97-AF65-F5344CB8AC3E}">
        <p14:creationId xmlns:p14="http://schemas.microsoft.com/office/powerpoint/2010/main" val="411337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template = </a:t>
            </a:r>
            <a:r>
              <a:rPr lang="en-US" sz="1961" dirty="0">
                <a:solidFill>
                  <a:srgbClr val="2B91AF"/>
                </a:solidFill>
                <a:highlight>
                  <a:srgbClr val="FFFFFF"/>
                </a:highlight>
              </a:rPr>
              <a:t>ToastTemplateType</a:t>
            </a:r>
            <a:r>
              <a:rPr lang="en-US" sz="1961" dirty="0">
                <a:solidFill>
                  <a:srgbClr val="000000"/>
                </a:solidFill>
                <a:highlight>
                  <a:srgbClr val="FFFFFF"/>
                </a:highlight>
              </a:rPr>
              <a:t>.ToastText01;</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(template);</a:t>
            </a:r>
          </a:p>
          <a:p>
            <a:pPr>
              <a:spcBef>
                <a:spcPts val="400"/>
              </a:spcBef>
            </a:pPr>
            <a:r>
              <a:rPr lang="en-US" sz="1961" dirty="0" err="1">
                <a:solidFill>
                  <a:srgbClr val="000000"/>
                </a:solidFill>
                <a:highlight>
                  <a:srgbClr val="FFFFFF"/>
                </a:highlight>
              </a:rPr>
              <a:t>xml.DocumentElement.SetAttribute</a:t>
            </a:r>
            <a:r>
              <a:rPr lang="en-US" sz="1961" dirty="0">
                <a:solidFill>
                  <a:srgbClr val="000000"/>
                </a:solidFill>
                <a:highlight>
                  <a:srgbClr val="FFFFFF"/>
                </a:highlight>
              </a:rPr>
              <a:t>(</a:t>
            </a:r>
            <a:r>
              <a:rPr lang="en-US" sz="1961" dirty="0">
                <a:solidFill>
                  <a:srgbClr val="A31515"/>
                </a:solidFill>
                <a:highlight>
                  <a:srgbClr val="FFFFFF"/>
                </a:highlight>
              </a:rPr>
              <a:t>"launch"</a:t>
            </a:r>
            <a:r>
              <a:rPr lang="en-US" sz="1961" dirty="0">
                <a:solidFill>
                  <a:srgbClr val="000000"/>
                </a:solidFill>
                <a:highlight>
                  <a:srgbClr val="FFFFFF"/>
                </a:highlight>
              </a:rPr>
              <a:t>, </a:t>
            </a:r>
            <a:r>
              <a:rPr lang="en-US" sz="1961" dirty="0">
                <a:solidFill>
                  <a:srgbClr val="A31515"/>
                </a:solidFill>
                <a:highlight>
                  <a:srgbClr val="FFFFFF"/>
                </a:highlight>
              </a:rPr>
              <a:t>"</a:t>
            </a:r>
            <a:r>
              <a:rPr lang="en-US" sz="1961" dirty="0" err="1">
                <a:solidFill>
                  <a:srgbClr val="A31515"/>
                </a:solidFill>
                <a:highlight>
                  <a:srgbClr val="FFFFFF"/>
                </a:highlight>
              </a:rPr>
              <a:t>Args</a:t>
            </a:r>
            <a:r>
              <a:rPr lang="en-US" sz="1961" dirty="0">
                <a:solidFill>
                  <a:srgbClr val="A31515"/>
                </a:solidFill>
                <a:highlight>
                  <a:srgbClr val="FFFFFF"/>
                </a:highlight>
              </a:rPr>
              <a:t>"</a:t>
            </a:r>
            <a:r>
              <a:rPr lang="en-US" sz="1961" dirty="0">
                <a:solidFill>
                  <a:srgbClr val="000000"/>
                </a:solidFill>
                <a:highlight>
                  <a:srgbClr val="FFFFFF"/>
                </a:highlight>
              </a:rPr>
              <a: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set value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text = </a:t>
            </a:r>
            <a:r>
              <a:rPr lang="en-US" sz="1961" dirty="0" err="1">
                <a:solidFill>
                  <a:srgbClr val="000000"/>
                </a:solidFill>
                <a:highlight>
                  <a:srgbClr val="FFFFFF"/>
                </a:highlight>
              </a:rPr>
              <a:t>xml.CreateTextNode</a:t>
            </a:r>
            <a:r>
              <a:rPr lang="en-US" sz="1961" dirty="0">
                <a:solidFill>
                  <a:srgbClr val="000000"/>
                </a:solidFill>
                <a:highlight>
                  <a:srgbClr val="FFFFFF"/>
                </a:highlight>
              </a:rPr>
              <a:t>(content);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"text"</a:t>
            </a:r>
            <a:r>
              <a:rPr lang="en-US" sz="1961" dirty="0">
                <a:solidFill>
                  <a:srgbClr val="000000"/>
                </a:solidFill>
                <a:highlight>
                  <a:srgbClr val="FFFFFF"/>
                </a:highlight>
              </a:rPr>
              <a:t>);</a:t>
            </a:r>
          </a:p>
          <a:p>
            <a:pPr>
              <a:spcBef>
                <a:spcPts val="400"/>
              </a:spcBef>
            </a:pPr>
            <a:r>
              <a:rPr lang="en-US" sz="1961" dirty="0">
                <a:solidFill>
                  <a:srgbClr val="000000"/>
                </a:solidFill>
                <a:highlight>
                  <a:srgbClr val="FFFFFF"/>
                </a:highlight>
              </a:rPr>
              <a:t>elements[0].</a:t>
            </a:r>
            <a:r>
              <a:rPr lang="en-US" sz="1961" dirty="0" err="1">
                <a:solidFill>
                  <a:srgbClr val="000000"/>
                </a:solidFill>
                <a:highlight>
                  <a:srgbClr val="FFFFFF"/>
                </a:highlight>
              </a:rPr>
              <a:t>AppendChild</a:t>
            </a:r>
            <a:r>
              <a:rPr lang="en-US" sz="1961" dirty="0">
                <a:solidFill>
                  <a:srgbClr val="000000"/>
                </a:solidFill>
                <a:highlight>
                  <a:srgbClr val="FFFFFF"/>
                </a:highlight>
              </a:rPr>
              <a:t>(text);</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toast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ToastNotification</a:t>
            </a:r>
            <a:r>
              <a:rPr lang="en-US" sz="1961" dirty="0">
                <a:solidFill>
                  <a:srgbClr val="000000"/>
                </a:solidFill>
                <a:highlight>
                  <a:srgbClr val="FFFFFF"/>
                </a:highlight>
              </a:rPr>
              <a:t>(xml);</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a:p>
            <a:pPr>
              <a:spcBef>
                <a:spcPts val="400"/>
              </a:spcBef>
            </a:pPr>
            <a:endParaRPr lang="en-US" sz="1961" dirty="0"/>
          </a:p>
        </p:txBody>
      </p:sp>
      <p:sp>
        <p:nvSpPr>
          <p:cNvPr id="7" name="Rectangle 6"/>
          <p:cNvSpPr/>
          <p:nvPr/>
        </p:nvSpPr>
        <p:spPr bwMode="auto">
          <a:xfrm>
            <a:off x="2360897" y="1785555"/>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136790" y="3713703"/>
            <a:ext cx="515444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68354" y="5662468"/>
            <a:ext cx="328689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77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Sending toast</a:t>
            </a:r>
            <a:endParaRPr lang="en-US" dirty="0"/>
          </a:p>
        </p:txBody>
      </p:sp>
      <p:sp>
        <p:nvSpPr>
          <p:cNvPr id="5" name="Text Placeholder 4"/>
          <p:cNvSpPr>
            <a:spLocks noGrp="1"/>
          </p:cNvSpPr>
          <p:nvPr>
            <p:ph type="body" sz="quarter" idx="10"/>
          </p:nvPr>
        </p:nvSpPr>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toast</a:t>
            </a:r>
            <a:endParaRPr lang="en-US" sz="1961" dirty="0">
              <a:solidFill>
                <a:srgbClr val="000000"/>
              </a:solidFill>
              <a:highlight>
                <a:srgbClr val="FFFFFF"/>
              </a:highlight>
            </a:endParaRPr>
          </a:p>
          <a:p>
            <a:pPr>
              <a:spcBef>
                <a:spcPts val="400"/>
              </a:spcBef>
            </a:pPr>
            <a:r>
              <a:rPr lang="en-US" sz="1961" dirty="0"/>
              <a:t>toast = new </a:t>
            </a:r>
            <a:r>
              <a:rPr lang="en-US" sz="1961" dirty="0" err="1"/>
              <a:t>ToastNotification</a:t>
            </a:r>
            <a:r>
              <a:rPr lang="en-US" sz="1961" dirty="0"/>
              <a:t>(</a:t>
            </a:r>
            <a:r>
              <a:rPr lang="en-US" sz="1961" dirty="0" err="1"/>
              <a:t>toastXml</a:t>
            </a:r>
            <a:r>
              <a:rPr lang="en-US" sz="1961" dirty="0"/>
              <a:t>);</a:t>
            </a:r>
          </a:p>
          <a:p>
            <a:pPr>
              <a:spcBef>
                <a:spcPts val="400"/>
              </a:spcBef>
            </a:pPr>
            <a:r>
              <a:rPr lang="en-US" sz="1961" dirty="0" err="1"/>
              <a:t>toast.Tag</a:t>
            </a:r>
            <a:r>
              <a:rPr lang="en-US" sz="1961" dirty="0"/>
              <a:t> = tag;</a:t>
            </a:r>
          </a:p>
          <a:p>
            <a:pPr>
              <a:spcBef>
                <a:spcPts val="400"/>
              </a:spcBef>
            </a:pPr>
            <a:r>
              <a:rPr lang="en-US" sz="1961" dirty="0" err="1"/>
              <a:t>toast.Group</a:t>
            </a:r>
            <a:r>
              <a:rPr lang="en-US" sz="1961" dirty="0"/>
              <a:t> = group;</a:t>
            </a:r>
            <a:endParaRPr lang="en-US" sz="1961" dirty="0">
              <a:solidFill>
                <a:srgbClr val="000000"/>
              </a:solidFill>
              <a:highlight>
                <a:srgbClr val="FFFFFF"/>
              </a:highlight>
            </a:endParaRP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show toast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notifier</a:t>
            </a:r>
            <a:r>
              <a:rPr lang="en-US" sz="1961" dirty="0">
                <a:solidFill>
                  <a:srgbClr val="000000"/>
                </a:solidFill>
                <a:highlight>
                  <a:srgbClr val="FFFFFF"/>
                </a:highlight>
              </a:rPr>
              <a:t> = </a:t>
            </a:r>
            <a:r>
              <a:rPr lang="en-US" sz="1961" dirty="0" err="1">
                <a:solidFill>
                  <a:srgbClr val="2B91AF"/>
                </a:solidFill>
                <a:highlight>
                  <a:srgbClr val="FFFFFF"/>
                </a:highlight>
              </a:rPr>
              <a:t>ToastNotificationManager</a:t>
            </a:r>
            <a:r>
              <a:rPr lang="en-US" sz="1961" dirty="0" err="1">
                <a:solidFill>
                  <a:srgbClr val="000000"/>
                </a:solidFill>
                <a:highlight>
                  <a:srgbClr val="FFFFFF"/>
                </a:highlight>
              </a:rPr>
              <a:t>.CreateToastNotifier</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notifier.Show</a:t>
            </a:r>
            <a:r>
              <a:rPr lang="en-US" sz="1961" dirty="0">
                <a:solidFill>
                  <a:srgbClr val="000000"/>
                </a:solidFill>
                <a:highlight>
                  <a:srgbClr val="FFFFFF"/>
                </a:highlight>
              </a:rPr>
              <a:t>(toast);</a:t>
            </a:r>
          </a:p>
        </p:txBody>
      </p:sp>
      <p:sp>
        <p:nvSpPr>
          <p:cNvPr id="6" name="Rectangle 5"/>
          <p:cNvSpPr/>
          <p:nvPr/>
        </p:nvSpPr>
        <p:spPr bwMode="auto">
          <a:xfrm>
            <a:off x="269240" y="1889239"/>
            <a:ext cx="5677355" cy="97112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54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Handling activation</a:t>
            </a:r>
            <a:endParaRPr lang="en-US" dirty="0"/>
          </a:p>
        </p:txBody>
      </p:sp>
      <p:sp>
        <p:nvSpPr>
          <p:cNvPr id="4" name="Text Placeholder 3"/>
          <p:cNvSpPr>
            <a:spLocks noGrp="1"/>
          </p:cNvSpPr>
          <p:nvPr>
            <p:ph type="body" sz="quarter" idx="10"/>
          </p:nvPr>
        </p:nvSpPr>
        <p:spPr>
          <a:xfrm>
            <a:off x="269240" y="1197323"/>
            <a:ext cx="11653522" cy="2664832"/>
          </a:xfrm>
        </p:spPr>
        <p:txBody>
          <a:bodyPr/>
          <a:lstStyle/>
          <a:p>
            <a:pPr>
              <a:spcBef>
                <a:spcPts val="400"/>
              </a:spcBef>
            </a:pPr>
            <a:endParaRPr lang="en-US" sz="1961" dirty="0"/>
          </a:p>
          <a:p>
            <a:pPr>
              <a:spcBef>
                <a:spcPts val="400"/>
              </a:spcBef>
            </a:pPr>
            <a:r>
              <a:rPr lang="en-US" sz="1961" dirty="0"/>
              <a:t>void </a:t>
            </a:r>
            <a:r>
              <a:rPr lang="en-US" sz="1961" dirty="0" err="1"/>
              <a:t>OnActivated</a:t>
            </a:r>
            <a:r>
              <a:rPr lang="en-US" sz="1961" dirty="0"/>
              <a:t>(</a:t>
            </a:r>
            <a:r>
              <a:rPr lang="en-US" sz="1961" dirty="0" err="1"/>
              <a:t>IActivatedEventArgs</a:t>
            </a:r>
            <a:r>
              <a:rPr lang="en-US" sz="1961" dirty="0"/>
              <a:t> </a:t>
            </a:r>
            <a:r>
              <a:rPr lang="en-US" sz="1961" dirty="0" err="1"/>
              <a:t>args</a:t>
            </a:r>
            <a:r>
              <a:rPr lang="en-US" sz="1961" dirty="0"/>
              <a:t>)</a:t>
            </a:r>
          </a:p>
          <a:p>
            <a:pPr>
              <a:spcBef>
                <a:spcPts val="400"/>
              </a:spcBef>
            </a:pPr>
            <a:r>
              <a:rPr lang="en-US" sz="1961" dirty="0"/>
              <a:t>void </a:t>
            </a:r>
            <a:r>
              <a:rPr lang="en-US" sz="1961" dirty="0" err="1"/>
              <a:t>OnLaunched</a:t>
            </a:r>
            <a:r>
              <a:rPr lang="en-US" sz="1961" dirty="0"/>
              <a:t>(</a:t>
            </a:r>
            <a:r>
              <a:rPr lang="en-US" sz="1961" dirty="0" err="1"/>
              <a:t>LaunchActivatedEventArgs</a:t>
            </a:r>
            <a:r>
              <a:rPr lang="en-US" sz="1961" dirty="0"/>
              <a:t> </a:t>
            </a:r>
            <a:r>
              <a:rPr lang="en-US" sz="1961" dirty="0" err="1"/>
              <a:t>args</a:t>
            </a:r>
            <a:r>
              <a:rPr lang="en-US" sz="1961" dirty="0"/>
              <a:t>)</a:t>
            </a:r>
          </a:p>
          <a:p>
            <a:pPr>
              <a:spcBef>
                <a:spcPts val="400"/>
              </a:spcBef>
            </a:pPr>
            <a:endParaRPr lang="en-US" sz="1961" dirty="0"/>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a:t>
            </a:r>
            <a:r>
              <a:rPr lang="en-US" sz="1961" dirty="0" err="1">
                <a:solidFill>
                  <a:srgbClr val="000000"/>
                </a:solidFill>
                <a:highlight>
                  <a:srgbClr val="FFFFFF"/>
                </a:highlight>
              </a:rPr>
              <a:t>args.Kind</a:t>
            </a:r>
            <a:r>
              <a:rPr lang="en-US" sz="1961" dirty="0">
                <a:solidFill>
                  <a:srgbClr val="000000"/>
                </a:solidFill>
                <a:highlight>
                  <a:srgbClr val="FFFFFF"/>
                </a:highlight>
              </a:rPr>
              <a:t> == </a:t>
            </a:r>
            <a:r>
              <a:rPr lang="en-US" sz="1961" dirty="0" err="1">
                <a:solidFill>
                  <a:srgbClr val="2B91AF"/>
                </a:solidFill>
                <a:highlight>
                  <a:srgbClr val="FFFFFF"/>
                </a:highlight>
              </a:rPr>
              <a:t>ActivationKind</a:t>
            </a:r>
            <a:r>
              <a:rPr lang="en-US" sz="1961" dirty="0" err="1">
                <a:solidFill>
                  <a:srgbClr val="000000"/>
                </a:solidFill>
                <a:highlight>
                  <a:srgbClr val="FFFFFF"/>
                </a:highlight>
              </a:rPr>
              <a:t>.Launch</a:t>
            </a:r>
            <a:endParaRPr lang="en-US" sz="1961" dirty="0">
              <a:solidFill>
                <a:srgbClr val="000000"/>
              </a:solidFill>
              <a:highlight>
                <a:srgbClr val="FFFFFF"/>
              </a:highlight>
            </a:endParaRPr>
          </a:p>
          <a:p>
            <a:pPr>
              <a:spcBef>
                <a:spcPts val="400"/>
              </a:spcBef>
            </a:pPr>
            <a:r>
              <a:rPr lang="en-US" sz="1961" dirty="0">
                <a:solidFill>
                  <a:srgbClr val="000000"/>
                </a:solidFill>
                <a:highlight>
                  <a:srgbClr val="FFFFFF"/>
                </a:highlight>
              </a:rPr>
              <a:t>&amp;&amp; </a:t>
            </a:r>
            <a:r>
              <a:rPr lang="en-US" sz="1961" dirty="0" err="1">
                <a:solidFill>
                  <a:schemeClr val="tx2"/>
                </a:solidFill>
              </a:rPr>
              <a:t>args.Arguments</a:t>
            </a:r>
            <a:r>
              <a:rPr lang="en-US" sz="1961" dirty="0">
                <a:solidFill>
                  <a:srgbClr val="000000"/>
                </a:solidFill>
                <a:highlight>
                  <a:srgbClr val="FFFFFF"/>
                </a:highlight>
              </a:rPr>
              <a:t> == </a:t>
            </a:r>
            <a:r>
              <a:rPr lang="en-US" sz="1961" dirty="0">
                <a:solidFill>
                  <a:srgbClr val="0000FF"/>
                </a:solidFill>
                <a:highlight>
                  <a:srgbClr val="FFFFFF"/>
                </a:highlight>
              </a:rPr>
              <a:t>null</a:t>
            </a:r>
            <a:r>
              <a:rPr lang="en-US" sz="1961" dirty="0">
                <a:solidFill>
                  <a:srgbClr val="000000"/>
                </a:solidFill>
                <a:highlight>
                  <a:srgbClr val="FFFFFF"/>
                </a:highlight>
              </a:rPr>
              <a:t> &amp;&amp; </a:t>
            </a:r>
            <a:r>
              <a:rPr lang="en-US" sz="1961" dirty="0" err="1">
                <a:solidFill>
                  <a:srgbClr val="000000"/>
                </a:solidFill>
                <a:highlight>
                  <a:srgbClr val="FFFFFF"/>
                </a:highlight>
              </a:rPr>
              <a:t>args.TileId</a:t>
            </a:r>
            <a:r>
              <a:rPr lang="en-US" sz="1961" dirty="0">
                <a:solidFill>
                  <a:srgbClr val="000000"/>
                </a:solidFill>
                <a:highlight>
                  <a:srgbClr val="FFFFFF"/>
                </a:highlight>
              </a:rPr>
              <a:t> != </a:t>
            </a:r>
            <a:r>
              <a:rPr lang="en-US" sz="1961" dirty="0">
                <a:solidFill>
                  <a:srgbClr val="A31515"/>
                </a:solidFill>
                <a:highlight>
                  <a:srgbClr val="FFFFFF"/>
                </a:highlight>
              </a:rPr>
              <a:t>"App"</a:t>
            </a:r>
            <a:r>
              <a:rPr lang="en-US" sz="1961" dirty="0">
                <a:solidFill>
                  <a:srgbClr val="000000"/>
                </a:solidFill>
                <a:highlight>
                  <a:srgbClr val="FFFFFF"/>
                </a:highlight>
              </a:rPr>
              <a:t>)</a:t>
            </a:r>
            <a:br>
              <a:rPr lang="en-US" sz="1961" dirty="0">
                <a:solidFill>
                  <a:srgbClr val="000000"/>
                </a:solidFill>
                <a:highlight>
                  <a:srgbClr val="FFFFFF"/>
                </a:highlight>
              </a:rPr>
            </a:br>
            <a:r>
              <a:rPr lang="en-US" sz="1961" dirty="0">
                <a:solidFill>
                  <a:srgbClr val="000000"/>
                </a:solidFill>
                <a:highlight>
                  <a:srgbClr val="FFFFFF"/>
                </a:highlight>
              </a:rPr>
              <a:t>{ </a:t>
            </a:r>
            <a:r>
              <a:rPr lang="en-US" sz="1961" dirty="0">
                <a:solidFill>
                  <a:srgbClr val="008000"/>
                </a:solidFill>
                <a:highlight>
                  <a:srgbClr val="FFFFFF"/>
                </a:highlight>
              </a:rPr>
              <a:t>/* handle primary tile (or toast) */</a:t>
            </a:r>
            <a:r>
              <a:rPr lang="en-US" sz="1961" dirty="0">
                <a:solidFill>
                  <a:srgbClr val="000000"/>
                </a:solidFill>
                <a:highlight>
                  <a:srgbClr val="FFFFFF"/>
                </a:highlight>
              </a:rPr>
              <a:t> }</a:t>
            </a:r>
          </a:p>
        </p:txBody>
      </p:sp>
    </p:spTree>
    <p:extLst>
      <p:ext uri="{BB962C8B-B14F-4D97-AF65-F5344CB8AC3E}">
        <p14:creationId xmlns:p14="http://schemas.microsoft.com/office/powerpoint/2010/main" val="30251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spTree>
    <p:extLst>
      <p:ext uri="{BB962C8B-B14F-4D97-AF65-F5344CB8AC3E}">
        <p14:creationId xmlns:p14="http://schemas.microsoft.com/office/powerpoint/2010/main" val="13414074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Interactive toast</a:t>
            </a:r>
            <a:endParaRPr lang="en-US" dirty="0"/>
          </a:p>
        </p:txBody>
      </p:sp>
      <p:grpSp>
        <p:nvGrpSpPr>
          <p:cNvPr id="2" name="Group 1"/>
          <p:cNvGrpSpPr/>
          <p:nvPr/>
        </p:nvGrpSpPr>
        <p:grpSpPr>
          <a:xfrm>
            <a:off x="1276991" y="1232627"/>
            <a:ext cx="9749345" cy="5192254"/>
            <a:chOff x="4313237" y="2761152"/>
            <a:chExt cx="6819159" cy="3631710"/>
          </a:xfrm>
        </p:grpSpPr>
        <p:pic>
          <p:nvPicPr>
            <p:cNvPr id="5" name="Picture 4" descr="http://osguni/AssetsThreshold/00/00/00/00/00/0A/2C_Desktop_Desktop_5Colo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761959" y="3116479"/>
              <a:ext cx="2078355" cy="1558925"/>
            </a:xfrm>
            <a:prstGeom prst="rect">
              <a:avLst/>
            </a:prstGeom>
            <a:noFill/>
            <a:ln>
              <a:solidFill>
                <a:schemeClr val="tx1"/>
              </a:solidFill>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61959" y="5242306"/>
              <a:ext cx="2124053" cy="1144475"/>
            </a:xfrm>
            <a:prstGeom prst="rect">
              <a:avLst/>
            </a:prstGeom>
            <a:ln>
              <a:solidFill>
                <a:schemeClr val="tx1"/>
              </a:solidFill>
            </a:ln>
          </p:spPr>
        </p:pic>
        <p:pic>
          <p:nvPicPr>
            <p:cNvPr id="7" name="Picture 6" descr="http://osguni/AssetsThreshold/00/00/00/00/00/0B/1C_Desktop_Desktop_2.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9075631" y="3116479"/>
              <a:ext cx="2056765" cy="1543685"/>
            </a:xfrm>
            <a:prstGeom prst="rect">
              <a:avLst/>
            </a:prstGeom>
            <a:noFill/>
            <a:ln>
              <a:solidFill>
                <a:schemeClr val="tx1"/>
              </a:solidFill>
            </a:ln>
          </p:spPr>
        </p:pic>
        <p:pic>
          <p:nvPicPr>
            <p:cNvPr id="8" name="Picture 7" descr="http://osguni/AssetsThreshold/00/00/00/00/00/04/KY_Mobile_5inch_Mobile5_2.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75631" y="5242306"/>
              <a:ext cx="2056765" cy="1144476"/>
            </a:xfrm>
            <a:prstGeom prst="rect">
              <a:avLst/>
            </a:prstGeom>
            <a:noFill/>
            <a:ln>
              <a:solidFill>
                <a:schemeClr val="tx1"/>
              </a:solidFill>
            </a:ln>
          </p:spPr>
        </p:pic>
        <p:pic>
          <p:nvPicPr>
            <p:cNvPr id="9" name="Picture 8" descr="http://osguni/AssetsThreshold/00/00/00/00/00/0B/1B_Desktop_Desktop_1Color.png"/>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69877" y="3108706"/>
              <a:ext cx="2056765" cy="1548446"/>
            </a:xfrm>
            <a:prstGeom prst="rect">
              <a:avLst/>
            </a:prstGeom>
            <a:noFill/>
            <a:ln>
              <a:solidFill>
                <a:schemeClr val="tx1"/>
              </a:solidFill>
            </a:ln>
          </p:spPr>
        </p:pic>
        <p:pic>
          <p:nvPicPr>
            <p:cNvPr id="10" name="Picture 9" descr="http://osguni/AssetsThreshold/00/00/00/00/00/04/KW_Mobile_5inch_Mobile5_1.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70910" y="5242306"/>
              <a:ext cx="2067778" cy="1150556"/>
            </a:xfrm>
            <a:prstGeom prst="rect">
              <a:avLst/>
            </a:prstGeom>
            <a:noFill/>
            <a:ln>
              <a:solidFill>
                <a:schemeClr val="tx1"/>
              </a:solidFill>
            </a:ln>
          </p:spPr>
        </p:pic>
        <p:sp>
          <p:nvSpPr>
            <p:cNvPr id="11" name="TextBox 4"/>
            <p:cNvSpPr txBox="1"/>
            <p:nvPr/>
          </p:nvSpPr>
          <p:spPr>
            <a:xfrm>
              <a:off x="4313237" y="2761152"/>
              <a:ext cx="615404"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Desktop</a:t>
              </a:r>
            </a:p>
          </p:txBody>
        </p:sp>
        <p:sp>
          <p:nvSpPr>
            <p:cNvPr id="12" name="TextBox 5"/>
            <p:cNvSpPr txBox="1"/>
            <p:nvPr/>
          </p:nvSpPr>
          <p:spPr>
            <a:xfrm>
              <a:off x="4313237" y="4852476"/>
              <a:ext cx="554858" cy="316515"/>
            </a:xfrm>
            <a:prstGeom prst="rect">
              <a:avLst/>
            </a:prstGeom>
            <a:noFill/>
          </p:spPr>
          <p:txBody>
            <a:bodyPr wrap="none" lIns="179285" tIns="143428" rIns="179285" bIns="143428" rtlCol="0">
              <a:spAutoFit/>
            </a:bodyPr>
            <a:lstStyle/>
            <a:p>
              <a:pPr>
                <a:lnSpc>
                  <a:spcPct val="90000"/>
                </a:lnSpc>
                <a:spcAft>
                  <a:spcPts val="588"/>
                </a:spcAft>
              </a:pPr>
              <a:r>
                <a:rPr lang="en-US" sz="1176" dirty="0">
                  <a:gradFill>
                    <a:gsLst>
                      <a:gs pos="2917">
                        <a:schemeClr val="tx1"/>
                      </a:gs>
                      <a:gs pos="30000">
                        <a:schemeClr val="tx1"/>
                      </a:gs>
                    </a:gsLst>
                    <a:lin ang="5400000" scaled="0"/>
                  </a:gradFill>
                </a:rPr>
                <a:t>Mobile</a:t>
              </a:r>
            </a:p>
          </p:txBody>
        </p:sp>
      </p:grpSp>
    </p:spTree>
    <p:extLst>
      <p:ext uri="{BB962C8B-B14F-4D97-AF65-F5344CB8AC3E}">
        <p14:creationId xmlns:p14="http://schemas.microsoft.com/office/powerpoint/2010/main" val="12404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notifications</a:t>
            </a:r>
            <a:endParaRPr lang="en-US" dirty="0"/>
          </a:p>
        </p:txBody>
      </p:sp>
      <p:sp>
        <p:nvSpPr>
          <p:cNvPr id="4" name="Text Placeholder 3"/>
          <p:cNvSpPr>
            <a:spLocks noGrp="1"/>
          </p:cNvSpPr>
          <p:nvPr>
            <p:ph type="body" sz="quarter" idx="10"/>
          </p:nvPr>
        </p:nvSpPr>
        <p:spPr>
          <a:xfrm>
            <a:off x="269240" y="1197323"/>
            <a:ext cx="11653522" cy="6053260"/>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smtClean="0">
                <a:solidFill>
                  <a:schemeClr val="tx1"/>
                </a:solidFill>
              </a:rPr>
              <a:t>  &lt;</a:t>
            </a:r>
            <a:r>
              <a:rPr lang="en-US" sz="1961" dirty="0">
                <a:solidFill>
                  <a:schemeClr val="tx1"/>
                </a:solidFill>
              </a:rPr>
              <a:t>binding template="</a:t>
            </a:r>
            <a:r>
              <a:rPr lang="en-US" sz="1961" dirty="0" err="1">
                <a:solidFill>
                  <a:schemeClr val="tx1"/>
                </a:solidFill>
              </a:rPr>
              <a:t>ToastGeneric</a:t>
            </a:r>
            <a:r>
              <a:rPr lang="en-US" sz="1961" dirty="0">
                <a:solidFill>
                  <a:schemeClr val="tx1"/>
                </a:solidFill>
              </a:rPr>
              <a:t>"&gt;</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="Torrance Shum.png" /&gt;</a:t>
            </a:r>
          </a:p>
          <a:p>
            <a:pPr>
              <a:spcBef>
                <a:spcPts val="400"/>
              </a:spcBef>
              <a:spcAft>
                <a:spcPts val="588"/>
              </a:spcAft>
            </a:pPr>
            <a:r>
              <a:rPr lang="en-US" sz="1961" dirty="0">
                <a:solidFill>
                  <a:schemeClr val="tx1"/>
                </a:solidFill>
              </a:rPr>
              <a:t>  &lt;text&gt;Torrance Shum&lt;/text&gt;</a:t>
            </a:r>
          </a:p>
          <a:p>
            <a:pPr>
              <a:spcBef>
                <a:spcPts val="400"/>
              </a:spcBef>
              <a:spcAft>
                <a:spcPts val="588"/>
              </a:spcAft>
            </a:pPr>
            <a:r>
              <a:rPr lang="en-US" sz="1961" dirty="0">
                <a:solidFill>
                  <a:schemeClr val="tx1"/>
                </a:solidFill>
              </a:rPr>
              <a:t>  &lt;text&gt;Media content attached.&lt;/text&gt;</a:t>
            </a:r>
          </a:p>
          <a:p>
            <a:pPr>
              <a:spcBef>
                <a:spcPts val="400"/>
              </a:spcBef>
              <a:spcAft>
                <a:spcPts val="588"/>
              </a:spcAft>
            </a:pPr>
            <a:r>
              <a:rPr lang="en-US" sz="1961" dirty="0">
                <a:solidFill>
                  <a:schemeClr val="tx1"/>
                </a:solidFill>
              </a:rPr>
              <a:t>  &lt;image placement="inline"</a:t>
            </a:r>
          </a:p>
          <a:p>
            <a:pPr>
              <a:spcBef>
                <a:spcPts val="400"/>
              </a:spcBef>
              <a:spcAft>
                <a:spcPts val="588"/>
              </a:spcAft>
            </a:pPr>
            <a:r>
              <a:rPr lang="en-US" sz="1961" dirty="0">
                <a:solidFill>
                  <a:schemeClr val="tx1"/>
                </a:solidFill>
              </a:rPr>
              <a:t>		</a:t>
            </a:r>
            <a:r>
              <a:rPr lang="en-US" sz="1961" dirty="0" err="1">
                <a:solidFill>
                  <a:schemeClr val="tx1"/>
                </a:solidFill>
              </a:rPr>
              <a:t>src</a:t>
            </a:r>
            <a:r>
              <a:rPr lang="en-US" sz="1961" dirty="0">
                <a:solidFill>
                  <a:schemeClr val="tx1"/>
                </a:solidFill>
              </a:rPr>
              <a:t>="attachment.png" /&gt;</a:t>
            </a:r>
          </a:p>
          <a:p>
            <a:pPr>
              <a:spcBef>
                <a:spcPts val="400"/>
              </a:spcBef>
              <a:spcAft>
                <a:spcPts val="588"/>
              </a:spcAft>
            </a:pPr>
            <a:r>
              <a:rPr lang="en-US" sz="1961" dirty="0">
                <a:solidFill>
                  <a:schemeClr val="tx1"/>
                </a:solidFill>
              </a:rPr>
              <a:t>  &lt;text&gt;Hey check out this photo. </a:t>
            </a:r>
          </a:p>
          <a:p>
            <a:pPr>
              <a:spcBef>
                <a:spcPts val="400"/>
              </a:spcBef>
              <a:spcAft>
                <a:spcPts val="588"/>
              </a:spcAft>
            </a:pPr>
            <a:r>
              <a:rPr lang="en-US" sz="1961" dirty="0">
                <a:solidFill>
                  <a:schemeClr val="tx1"/>
                </a:solidFill>
              </a:rPr>
              <a:t>		Isn’t it awesome?&lt;/text&gt;</a:t>
            </a:r>
          </a:p>
          <a:p>
            <a:pPr>
              <a:spcBef>
                <a:spcPts val="400"/>
              </a:spcBef>
              <a:spcAft>
                <a:spcPts val="588"/>
              </a:spcAft>
            </a:pPr>
            <a:r>
              <a:rPr lang="en-US" sz="1961" dirty="0">
                <a:solidFill>
                  <a:schemeClr val="tx1"/>
                </a:solidFill>
              </a:rPr>
              <a:t>&lt;/binding&gt;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5" name="Image Toast Expand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3459" y="3366698"/>
            <a:ext cx="5179520" cy="2653872"/>
          </a:xfrm>
          <a:prstGeom prst="rect">
            <a:avLst/>
          </a:prstGeom>
          <a:ln>
            <a:solidFill>
              <a:schemeClr val="tx1"/>
            </a:solidFill>
          </a:ln>
        </p:spPr>
      </p:pic>
      <p:pic>
        <p:nvPicPr>
          <p:cNvPr id="6" name="Image Toast Collapse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3459" y="1591056"/>
            <a:ext cx="5179520" cy="1348307"/>
          </a:xfrm>
          <a:prstGeom prst="rect">
            <a:avLst/>
          </a:prstGeom>
          <a:ln>
            <a:solidFill>
              <a:schemeClr val="tx1"/>
            </a:solidFill>
          </a:ln>
        </p:spPr>
      </p:pic>
      <p:sp>
        <p:nvSpPr>
          <p:cNvPr id="9" name="Rectangle 8"/>
          <p:cNvSpPr/>
          <p:nvPr/>
        </p:nvSpPr>
        <p:spPr bwMode="auto">
          <a:xfrm>
            <a:off x="1738792" y="1934959"/>
            <a:ext cx="366040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336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Tile basics</a:t>
            </a:r>
            <a:endParaRPr lang="en-US" dirty="0"/>
          </a:p>
        </p:txBody>
      </p:sp>
    </p:spTree>
    <p:extLst>
      <p:ext uri="{BB962C8B-B14F-4D97-AF65-F5344CB8AC3E}">
        <p14:creationId xmlns:p14="http://schemas.microsoft.com/office/powerpoint/2010/main" val="295326779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input</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&lt;input title="Snooze for" id="</a:t>
            </a:r>
            <a:r>
              <a:rPr lang="en-US" sz="1961" dirty="0" err="1">
                <a:solidFill>
                  <a:schemeClr val="tx1"/>
                </a:solidFill>
              </a:rPr>
              <a:t>snoozeTime</a:t>
            </a:r>
            <a:r>
              <a:rPr lang="en-US" sz="1961" dirty="0">
                <a:solidFill>
                  <a:schemeClr val="tx1"/>
                </a:solidFill>
              </a:rPr>
              <a:t>" </a:t>
            </a:r>
          </a:p>
          <a:p>
            <a:pPr>
              <a:spcBef>
                <a:spcPts val="400"/>
              </a:spcBef>
              <a:spcAft>
                <a:spcPts val="588"/>
              </a:spcAft>
            </a:pPr>
            <a:r>
              <a:rPr lang="en-US" sz="1961" dirty="0">
                <a:solidFill>
                  <a:schemeClr val="tx1"/>
                </a:solidFill>
              </a:rPr>
              <a:t>  	 type="selections" </a:t>
            </a:r>
            <a:r>
              <a:rPr lang="en-US" sz="1961" dirty="0" err="1">
                <a:solidFill>
                  <a:schemeClr val="tx1"/>
                </a:solidFill>
              </a:rPr>
              <a:t>defaultSelection</a:t>
            </a:r>
            <a:r>
              <a:rPr lang="en-US" sz="1961" dirty="0">
                <a:solidFill>
                  <a:schemeClr val="tx1"/>
                </a:solidFill>
              </a:rPr>
              <a:t>="5"&gt;</a:t>
            </a:r>
          </a:p>
          <a:p>
            <a:pPr>
              <a:spcBef>
                <a:spcPts val="400"/>
              </a:spcBef>
              <a:spcAft>
                <a:spcPts val="588"/>
              </a:spcAft>
            </a:pPr>
            <a:r>
              <a:rPr lang="en-US" sz="1961" dirty="0">
                <a:solidFill>
                  <a:schemeClr val="tx1"/>
                </a:solidFill>
              </a:rPr>
              <a:t>  &lt;selection id="5" content="5 minutes" /&gt;</a:t>
            </a:r>
          </a:p>
          <a:p>
            <a:pPr>
              <a:spcBef>
                <a:spcPts val="400"/>
              </a:spcBef>
              <a:spcAft>
                <a:spcPts val="588"/>
              </a:spcAft>
            </a:pPr>
            <a:r>
              <a:rPr lang="en-US" sz="1961" dirty="0">
                <a:solidFill>
                  <a:schemeClr val="tx1"/>
                </a:solidFill>
              </a:rPr>
              <a:t>  &lt;selection id="10" content="10 minutes" /&gt;</a:t>
            </a:r>
          </a:p>
          <a:p>
            <a:pPr>
              <a:spcBef>
                <a:spcPts val="400"/>
              </a:spcBef>
              <a:spcAft>
                <a:spcPts val="588"/>
              </a:spcAft>
            </a:pPr>
            <a:r>
              <a:rPr lang="en-US" sz="1961" dirty="0">
                <a:solidFill>
                  <a:schemeClr val="tx1"/>
                </a:solidFill>
              </a:rPr>
              <a:t>  &lt;selection id="20" content="20 minutes" /&gt;</a:t>
            </a:r>
          </a:p>
          <a:p>
            <a:pPr>
              <a:spcBef>
                <a:spcPts val="400"/>
              </a:spcBef>
              <a:spcAft>
                <a:spcPts val="588"/>
              </a:spcAft>
            </a:pPr>
            <a:r>
              <a:rPr lang="en-US" sz="1961" dirty="0">
                <a:solidFill>
                  <a:schemeClr val="tx1"/>
                </a:solidFill>
              </a:rPr>
              <a:t>&lt;/input&gt;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7" name="Cortana Reminde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6" name="Rectangle 5"/>
          <p:cNvSpPr/>
          <p:nvPr/>
        </p:nvSpPr>
        <p:spPr bwMode="auto">
          <a:xfrm>
            <a:off x="194537" y="2383171"/>
            <a:ext cx="126993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2756682"/>
            <a:ext cx="2465168"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68047" y="3951915"/>
            <a:ext cx="5976165"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83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action</a:t>
            </a:r>
            <a:endParaRPr lang="en-US" dirty="0"/>
          </a:p>
        </p:txBody>
      </p:sp>
      <p:sp>
        <p:nvSpPr>
          <p:cNvPr id="4" name="Text Placeholder 3"/>
          <p:cNvSpPr>
            <a:spLocks noGrp="1"/>
          </p:cNvSpPr>
          <p:nvPr>
            <p:ph type="body" sz="quarter" idx="10"/>
          </p:nvPr>
        </p:nvSpPr>
        <p:spPr>
          <a:xfrm>
            <a:off x="269240" y="1197323"/>
            <a:ext cx="11653522" cy="3797835"/>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a:t>
            </a:r>
            <a:br>
              <a:rPr lang="en-US" sz="1961" dirty="0">
                <a:solidFill>
                  <a:schemeClr val="tx1"/>
                </a:solidFill>
              </a:rPr>
            </a:br>
            <a:r>
              <a:rPr lang="en-US" sz="1961" dirty="0">
                <a:solidFill>
                  <a:schemeClr val="tx1"/>
                </a:solidFill>
              </a:rPr>
              <a:t>    hint-</a:t>
            </a:r>
            <a:r>
              <a:rPr lang="en-US" sz="1961" dirty="0" err="1">
                <a:solidFill>
                  <a:schemeClr val="tx1"/>
                </a:solidFill>
              </a:rPr>
              <a:t>inputId</a:t>
            </a:r>
            <a:r>
              <a:rPr lang="en-US" sz="1961" dirty="0">
                <a:solidFill>
                  <a:schemeClr val="tx1"/>
                </a:solidFill>
              </a:rPr>
              <a:t>="</a:t>
            </a:r>
            <a:r>
              <a:rPr lang="en-US" sz="1961" dirty="0" err="1">
                <a:solidFill>
                  <a:schemeClr val="tx1"/>
                </a:solidFill>
              </a:rPr>
              <a:t>snoozeTime</a:t>
            </a:r>
            <a:r>
              <a:rPr lang="en-US" sz="1961" dirty="0">
                <a:solidFill>
                  <a:schemeClr val="tx1"/>
                </a:solidFill>
              </a:rPr>
              <a:t>" content=""/&gt;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a:t>
            </a:r>
            <a:br>
              <a:rPr lang="en-US" sz="1961" dirty="0">
                <a:solidFill>
                  <a:schemeClr val="tx1"/>
                </a:solidFill>
              </a:rPr>
            </a:br>
            <a:r>
              <a:rPr lang="en-US" sz="1961" dirty="0">
                <a:solidFill>
                  <a:schemeClr val="tx1"/>
                </a:solidFill>
              </a:rPr>
              <a:t>    content=""/&gt;</a:t>
            </a:r>
          </a:p>
          <a:p>
            <a:pPr>
              <a:spcBef>
                <a:spcPts val="400"/>
              </a:spcBef>
              <a:spcAft>
                <a:spcPts val="588"/>
              </a:spcAft>
            </a:pPr>
            <a:r>
              <a:rPr lang="en-US" sz="1961" dirty="0">
                <a:solidFill>
                  <a:schemeClr val="tx1"/>
                </a:solidFill>
              </a:rPr>
              <a:t>  &lt;/actions</a:t>
            </a:r>
            <a:r>
              <a:rPr lang="en-US" sz="1961" dirty="0" smtClean="0">
                <a:solidFill>
                  <a:schemeClr val="tx1"/>
                </a:solidFill>
              </a:rPr>
              <a:t>&gt;</a:t>
            </a:r>
          </a:p>
          <a:p>
            <a:pPr>
              <a:spcBef>
                <a:spcPts val="400"/>
              </a:spcBef>
              <a:spcAft>
                <a:spcPts val="588"/>
              </a:spcAft>
            </a:pPr>
            <a:r>
              <a:rPr lang="en-US" sz="1961" dirty="0" smtClean="0">
                <a:solidFill>
                  <a:schemeClr val="tx1"/>
                </a:solidFill>
              </a:rPr>
              <a:t>&lt;/</a:t>
            </a:r>
            <a:r>
              <a:rPr lang="en-US" sz="1961" dirty="0">
                <a:solidFill>
                  <a:schemeClr val="tx1"/>
                </a:solidFill>
              </a:rPr>
              <a:t>toast&gt;</a:t>
            </a:r>
          </a:p>
        </p:txBody>
      </p:sp>
      <p:pic>
        <p:nvPicPr>
          <p:cNvPr id="7" name="Cortana Reminde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39446" y="1173436"/>
            <a:ext cx="4041724" cy="5286760"/>
          </a:xfrm>
          <a:prstGeom prst="rect">
            <a:avLst/>
          </a:prstGeom>
          <a:ln>
            <a:solidFill>
              <a:schemeClr val="tx1"/>
            </a:solidFill>
          </a:ln>
        </p:spPr>
      </p:pic>
      <p:sp>
        <p:nvSpPr>
          <p:cNvPr id="10" name="Rectangle 9"/>
          <p:cNvSpPr/>
          <p:nvPr/>
        </p:nvSpPr>
        <p:spPr bwMode="auto">
          <a:xfrm>
            <a:off x="418643" y="2756682"/>
            <a:ext cx="1195233"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39174" y="3429000"/>
            <a:ext cx="612557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409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Toast customization</a:t>
            </a:r>
            <a:endParaRPr lang="en-US" dirty="0"/>
          </a:p>
        </p:txBody>
      </p:sp>
      <p:sp>
        <p:nvSpPr>
          <p:cNvPr id="4" name="Text Placeholder 3"/>
          <p:cNvSpPr>
            <a:spLocks noGrp="1"/>
          </p:cNvSpPr>
          <p:nvPr>
            <p:ph type="body" sz="quarter" idx="10"/>
          </p:nvPr>
        </p:nvSpPr>
        <p:spPr>
          <a:xfrm>
            <a:off x="269240" y="1197323"/>
            <a:ext cx="11653522" cy="4853893"/>
          </a:xfrm>
        </p:spPr>
        <p:txBody>
          <a:bodyPr/>
          <a:lstStyle/>
          <a:p>
            <a:pPr>
              <a:spcBef>
                <a:spcPts val="400"/>
              </a:spcBef>
              <a:spcAft>
                <a:spcPts val="588"/>
              </a:spcAft>
            </a:pPr>
            <a:r>
              <a:rPr lang="en-US" sz="1961" dirty="0">
                <a:solidFill>
                  <a:schemeClr val="tx1"/>
                </a:solidFill>
              </a:rPr>
              <a:t>&lt;toast&gt;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&lt;image placement="</a:t>
            </a:r>
            <a:r>
              <a:rPr lang="en-US" sz="1961" dirty="0" err="1">
                <a:solidFill>
                  <a:schemeClr val="tx1"/>
                </a:solidFill>
              </a:rPr>
              <a:t>appLogoOverride</a:t>
            </a:r>
            <a:r>
              <a:rPr lang="en-US" sz="1961" dirty="0">
                <a:solidFill>
                  <a:schemeClr val="tx1"/>
                </a:solidFill>
              </a:rPr>
              <a:t>" </a:t>
            </a:r>
            <a:r>
              <a:rPr lang="en-US" sz="1961" dirty="0" err="1">
                <a:solidFill>
                  <a:schemeClr val="tx1"/>
                </a:solidFill>
              </a:rPr>
              <a:t>src</a:t>
            </a:r>
            <a:r>
              <a:rPr lang="en-US" sz="1961" dirty="0">
                <a:solidFill>
                  <a:schemeClr val="tx1"/>
                </a:solidFill>
              </a:rPr>
              <a:t>="Logo.png" /&gt;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a:t>
            </a:r>
          </a:p>
          <a:p>
            <a:pPr>
              <a:spcBef>
                <a:spcPts val="400"/>
              </a:spcBef>
              <a:spcAft>
                <a:spcPts val="588"/>
              </a:spcAft>
            </a:pPr>
            <a:r>
              <a:rPr lang="en-US" sz="1961" dirty="0">
                <a:solidFill>
                  <a:schemeClr val="tx1"/>
                </a:solidFill>
              </a:rPr>
              <a:t>&lt;action </a:t>
            </a:r>
            <a:r>
              <a:rPr lang="en-US" sz="1961" dirty="0" err="1">
                <a:solidFill>
                  <a:schemeClr val="tx1"/>
                </a:solidFill>
              </a:rPr>
              <a:t>activationType</a:t>
            </a:r>
            <a:r>
              <a:rPr lang="en-US" sz="1961" dirty="0">
                <a:solidFill>
                  <a:schemeClr val="tx1"/>
                </a:solidFill>
              </a:rPr>
              <a:t>="background" </a:t>
            </a:r>
          </a:p>
          <a:p>
            <a:pPr>
              <a:spcBef>
                <a:spcPts val="400"/>
              </a:spcBef>
              <a:spcAft>
                <a:spcPts val="588"/>
              </a:spcAft>
            </a:pPr>
            <a:r>
              <a:rPr lang="en-US" sz="1961" dirty="0">
                <a:solidFill>
                  <a:schemeClr val="tx1"/>
                </a:solidFill>
              </a:rPr>
              <a:t> </a:t>
            </a:r>
            <a:r>
              <a:rPr lang="en-US" sz="1961" dirty="0" smtClean="0">
                <a:solidFill>
                  <a:schemeClr val="tx1"/>
                </a:solidFill>
              </a:rPr>
              <a:t>       arguments</a:t>
            </a:r>
            <a:r>
              <a:rPr lang="en-US" sz="1961" dirty="0">
                <a:solidFill>
                  <a:schemeClr val="tx1"/>
                </a:solidFill>
              </a:rPr>
              <a:t>="dismiss" </a:t>
            </a:r>
          </a:p>
          <a:p>
            <a:pPr>
              <a:spcBef>
                <a:spcPts val="400"/>
              </a:spcBef>
              <a:spcAft>
                <a:spcPts val="588"/>
              </a:spcAft>
            </a:pPr>
            <a:r>
              <a:rPr lang="en-US" sz="1961" dirty="0">
                <a:solidFill>
                  <a:schemeClr val="tx1"/>
                </a:solidFill>
              </a:rPr>
              <a:t> </a:t>
            </a:r>
            <a:r>
              <a:rPr lang="en-US" sz="1961" dirty="0" smtClean="0">
                <a:solidFill>
                  <a:schemeClr val="tx1"/>
                </a:solidFill>
              </a:rPr>
              <a:t>       </a:t>
            </a:r>
            <a:r>
              <a:rPr lang="en-US" sz="1961" dirty="0" err="1" smtClean="0">
                <a:solidFill>
                  <a:schemeClr val="tx1"/>
                </a:solidFill>
              </a:rPr>
              <a:t>imageUri</a:t>
            </a:r>
            <a:r>
              <a:rPr lang="en-US" sz="1961" dirty="0">
                <a:solidFill>
                  <a:schemeClr val="tx1"/>
                </a:solidFill>
              </a:rPr>
              <a:t>="send.png"</a:t>
            </a:r>
          </a:p>
          <a:p>
            <a:pPr>
              <a:spcBef>
                <a:spcPts val="400"/>
              </a:spcBef>
              <a:spcAft>
                <a:spcPts val="588"/>
              </a:spcAft>
            </a:pPr>
            <a:r>
              <a:rPr lang="en-US" sz="1961" dirty="0">
                <a:solidFill>
                  <a:schemeClr val="tx1"/>
                </a:solidFill>
              </a:rPr>
              <a:t> </a:t>
            </a:r>
            <a:r>
              <a:rPr lang="en-US" sz="1961" dirty="0" smtClean="0">
                <a:solidFill>
                  <a:schemeClr val="tx1"/>
                </a:solidFill>
              </a:rPr>
              <a:t>       hint-</a:t>
            </a:r>
            <a:r>
              <a:rPr lang="en-US" sz="1961" dirty="0" err="1" smtClean="0">
                <a:solidFill>
                  <a:schemeClr val="tx1"/>
                </a:solidFill>
              </a:rPr>
              <a:t>inputId</a:t>
            </a:r>
            <a:r>
              <a:rPr lang="en-US" sz="1961" dirty="0">
                <a:solidFill>
                  <a:schemeClr val="tx1"/>
                </a:solidFill>
              </a:rPr>
              <a:t>="1" /&gt;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067127" y="3934172"/>
            <a:ext cx="4456096" cy="2401020"/>
          </a:xfrm>
          <a:prstGeom prst="rect">
            <a:avLst/>
          </a:prstGeom>
          <a:ln>
            <a:solidFill>
              <a:schemeClr val="tx1"/>
            </a:solidFill>
          </a:ln>
        </p:spPr>
      </p:pic>
      <p:sp>
        <p:nvSpPr>
          <p:cNvPr id="7" name="Rectangle 6"/>
          <p:cNvSpPr/>
          <p:nvPr/>
        </p:nvSpPr>
        <p:spPr bwMode="auto">
          <a:xfrm>
            <a:off x="1613876" y="1934959"/>
            <a:ext cx="4033912"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89770" y="3578404"/>
            <a:ext cx="395921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389770" y="4328753"/>
            <a:ext cx="291338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3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New activation types &amp; activations</a:t>
            </a:r>
            <a:endParaRPr lang="en-US" dirty="0"/>
          </a:p>
        </p:txBody>
      </p:sp>
      <p:sp>
        <p:nvSpPr>
          <p:cNvPr id="2" name="Text Placeholder 1"/>
          <p:cNvSpPr>
            <a:spLocks noGrp="1"/>
          </p:cNvSpPr>
          <p:nvPr>
            <p:ph type="body" sz="quarter" idx="4294967295"/>
          </p:nvPr>
        </p:nvSpPr>
        <p:spPr>
          <a:xfrm>
            <a:off x="0" y="1189038"/>
            <a:ext cx="11652250" cy="4982261"/>
          </a:xfrm>
        </p:spPr>
        <p:txBody>
          <a:bodyPr/>
          <a:lstStyle/>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="foreground" /&gt;</a:t>
            </a: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endParaRPr lang="en-US" sz="2000" dirty="0" smtClean="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a:solidFill>
                  <a:schemeClr val="tx1"/>
                </a:solidFill>
              </a:rPr>
              <a:t>="background" /&gt;</a:t>
            </a: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endParaRPr lang="en-US" sz="2000" dirty="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="protocol" </a:t>
            </a:r>
            <a:r>
              <a:rPr lang="en-US" sz="2000" dirty="0">
                <a:solidFill>
                  <a:schemeClr val="tx1"/>
                </a:solidFill>
              </a:rPr>
              <a:t>/&gt;</a:t>
            </a:r>
          </a:p>
          <a:p>
            <a:pPr marL="336145" lvl="1" indent="0">
              <a:buNone/>
            </a:pPr>
            <a:endParaRPr lang="en-US" sz="2000" dirty="0" smtClean="0">
              <a:solidFill>
                <a:schemeClr val="tx1"/>
              </a:solidFill>
            </a:endParaRPr>
          </a:p>
          <a:p>
            <a:pPr marL="336145" lvl="1" indent="0">
              <a:buNone/>
            </a:pPr>
            <a:endParaRPr lang="en-US" sz="2000" dirty="0">
              <a:solidFill>
                <a:schemeClr val="tx1"/>
              </a:solidFill>
            </a:endParaRPr>
          </a:p>
          <a:p>
            <a:pPr marL="336145" lvl="1" indent="0">
              <a:buNone/>
            </a:pPr>
            <a:endParaRPr lang="en-US" sz="2000" dirty="0" smtClean="0">
              <a:solidFill>
                <a:schemeClr val="tx1"/>
              </a:solidFill>
            </a:endParaRPr>
          </a:p>
          <a:p>
            <a:pPr marL="336145" lvl="1" indent="0">
              <a:buNone/>
            </a:pPr>
            <a:r>
              <a:rPr lang="en-US" sz="2000" dirty="0">
                <a:solidFill>
                  <a:schemeClr val="tx1"/>
                </a:solidFill>
              </a:rPr>
              <a:t>&lt;action </a:t>
            </a:r>
            <a:r>
              <a:rPr lang="en-US" sz="2000" dirty="0" err="1">
                <a:solidFill>
                  <a:schemeClr val="tx1"/>
                </a:solidFill>
              </a:rPr>
              <a:t>activationType</a:t>
            </a:r>
            <a:r>
              <a:rPr lang="en-US" sz="2000" dirty="0" smtClean="0">
                <a:solidFill>
                  <a:schemeClr val="tx1"/>
                </a:solidFill>
              </a:rPr>
              <a:t>="system" </a:t>
            </a:r>
            <a:r>
              <a:rPr lang="en-US" sz="2000" dirty="0">
                <a:solidFill>
                  <a:schemeClr val="tx1"/>
                </a:solidFill>
              </a:rPr>
              <a:t>/&gt;</a:t>
            </a:r>
          </a:p>
          <a:p>
            <a:pPr marL="336145" lvl="1" indent="0">
              <a:buNone/>
            </a:pPr>
            <a:endParaRPr lang="en-US" sz="2000" dirty="0" smtClean="0">
              <a:solidFill>
                <a:schemeClr val="tx1"/>
              </a:solidFill>
            </a:endParaRPr>
          </a:p>
        </p:txBody>
      </p:sp>
      <p:graphicFrame>
        <p:nvGraphicFramePr>
          <p:cNvPr id="8" name="Diagram 7"/>
          <p:cNvGraphicFramePr/>
          <p:nvPr>
            <p:extLst/>
          </p:nvPr>
        </p:nvGraphicFramePr>
        <p:xfrm>
          <a:off x="266921" y="1636150"/>
          <a:ext cx="11357032" cy="82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269238" y="2980787"/>
          <a:ext cx="11354715" cy="821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266921" y="4250723"/>
          <a:ext cx="8518353" cy="821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nvPr>
        </p:nvGraphicFramePr>
        <p:xfrm>
          <a:off x="269238" y="5595360"/>
          <a:ext cx="5752060" cy="82172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59804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animEffect transition="in" filter="fade">
                                      <p:cBhvr>
                                        <p:cTn id="31" dur="500"/>
                                        <p:tgtEl>
                                          <p:spTgt spid="2">
                                            <p:txEl>
                                              <p:pRg st="12" end="1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Special Toast Scenarios</a:t>
            </a:r>
            <a:endParaRPr lang="en-US" dirty="0"/>
          </a:p>
        </p:txBody>
      </p:sp>
      <p:sp>
        <p:nvSpPr>
          <p:cNvPr id="2" name="Text Placeholder 1"/>
          <p:cNvSpPr>
            <a:spLocks noGrp="1"/>
          </p:cNvSpPr>
          <p:nvPr>
            <p:ph type="body" sz="quarter" idx="10"/>
          </p:nvPr>
        </p:nvSpPr>
        <p:spPr>
          <a:xfrm>
            <a:off x="269241" y="1189175"/>
            <a:ext cx="5378548" cy="4942443"/>
          </a:xfrm>
        </p:spPr>
        <p:txBody>
          <a:bodyPr/>
          <a:lstStyle/>
          <a:p>
            <a:pPr marL="236546" lvl="1"/>
            <a:r>
              <a:rPr lang="en-US" sz="3921" dirty="0">
                <a:solidFill>
                  <a:srgbClr val="0078D7"/>
                </a:solidFill>
              </a:rPr>
              <a:t>Alarm</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"alarm"...&gt;</a:t>
            </a:r>
          </a:p>
          <a:p>
            <a:pPr marL="236546" lvl="1"/>
            <a:endParaRPr lang="en-US" sz="3921" dirty="0"/>
          </a:p>
          <a:p>
            <a:pPr marL="236546" lvl="1"/>
            <a:r>
              <a:rPr lang="en-US" sz="3921" dirty="0">
                <a:solidFill>
                  <a:srgbClr val="0078D7"/>
                </a:solidFill>
              </a:rPr>
              <a:t>Reminder</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reminder</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a:p>
            <a:pPr marL="236546" lvl="1"/>
            <a:r>
              <a:rPr lang="en-US" sz="3921" dirty="0">
                <a:solidFill>
                  <a:srgbClr val="0078D7"/>
                </a:solidFill>
              </a:rPr>
              <a:t>Incoming Call</a:t>
            </a:r>
          </a:p>
          <a:p>
            <a:pPr marL="236546" lvl="1"/>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&lt;toast scenario="</a:t>
            </a:r>
            <a:r>
              <a:rPr lang="en-US" sz="1765" dirty="0" err="1" smtClean="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incomingCall</a:t>
            </a:r>
            <a:r>
              <a:rPr lang="en-US" sz="1765"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p>
          <a:p>
            <a:pPr marL="236546" lvl="1"/>
            <a:endParaRPr lang="en-US" sz="3921" dirty="0"/>
          </a:p>
        </p:txBody>
      </p:sp>
      <p:pic>
        <p:nvPicPr>
          <p:cNvPr id="10" name="Alarm"/>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6133" y="322260"/>
            <a:ext cx="3551139" cy="6311558"/>
          </a:xfrm>
          <a:prstGeom prst="rect">
            <a:avLst/>
          </a:prstGeom>
        </p:spPr>
      </p:pic>
      <p:pic>
        <p:nvPicPr>
          <p:cNvPr id="9" name="Cortana"/>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4687" y="289957"/>
            <a:ext cx="3572585" cy="6349675"/>
          </a:xfrm>
          <a:prstGeom prst="rect">
            <a:avLst/>
          </a:prstGeom>
        </p:spPr>
      </p:pic>
      <p:grpSp>
        <p:nvGrpSpPr>
          <p:cNvPr id="12" name="Group 11"/>
          <p:cNvGrpSpPr/>
          <p:nvPr/>
        </p:nvGrpSpPr>
        <p:grpSpPr>
          <a:xfrm>
            <a:off x="7304687" y="294929"/>
            <a:ext cx="3572585" cy="6349676"/>
            <a:chOff x="7451160" y="300346"/>
            <a:chExt cx="3644223" cy="6477000"/>
          </a:xfrm>
        </p:grpSpPr>
        <p:pic>
          <p:nvPicPr>
            <p:cNvPr id="8" name="VoIP"/>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1160" y="300346"/>
              <a:ext cx="3644223" cy="6477000"/>
            </a:xfrm>
            <a:prstGeom prst="rect">
              <a:avLst/>
            </a:prstGeom>
          </p:spPr>
        </p:pic>
        <p:sp>
          <p:nvSpPr>
            <p:cNvPr id="11" name="Rectangle 10"/>
            <p:cNvSpPr/>
            <p:nvPr/>
          </p:nvSpPr>
          <p:spPr bwMode="auto">
            <a:xfrm>
              <a:off x="8580437" y="677862"/>
              <a:ext cx="1295400" cy="304800"/>
            </a:xfrm>
            <a:prstGeom prst="rect">
              <a:avLst/>
            </a:prstGeom>
            <a:solidFill>
              <a:srgbClr val="2B2B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4640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42"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42"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Alarms are Toasts</a:t>
            </a:r>
            <a:endParaRPr lang="en-US" dirty="0"/>
          </a:p>
        </p:txBody>
      </p:sp>
      <p:sp>
        <p:nvSpPr>
          <p:cNvPr id="4" name="Text Placeholder 3"/>
          <p:cNvSpPr>
            <a:spLocks noGrp="1"/>
          </p:cNvSpPr>
          <p:nvPr>
            <p:ph type="body" sz="quarter" idx="10"/>
          </p:nvPr>
        </p:nvSpPr>
        <p:spPr>
          <a:xfrm>
            <a:off x="269240" y="1969832"/>
            <a:ext cx="11653522" cy="4054315"/>
          </a:xfrm>
        </p:spPr>
        <p:txBody>
          <a:bodyPr/>
          <a:lstStyle/>
          <a:p>
            <a:pPr>
              <a:spcBef>
                <a:spcPts val="400"/>
              </a:spcBef>
              <a:spcAft>
                <a:spcPts val="588"/>
              </a:spcAft>
            </a:pPr>
            <a:r>
              <a:rPr lang="en-US" sz="1961" dirty="0">
                <a:solidFill>
                  <a:schemeClr val="tx1"/>
                </a:solidFill>
              </a:rPr>
              <a:t>&lt;toast scenario="</a:t>
            </a:r>
            <a:r>
              <a:rPr lang="en-US" sz="1961" dirty="0" smtClean="0">
                <a:solidFill>
                  <a:schemeClr val="tx1"/>
                </a:solidFill>
              </a:rPr>
              <a:t>alarm</a:t>
            </a:r>
            <a:r>
              <a:rPr lang="en-US" sz="1961" dirty="0">
                <a:solidFill>
                  <a:schemeClr val="tx1"/>
                </a:solidFill>
              </a:rPr>
              <a:t>"...&gt;</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    ...</a:t>
            </a:r>
          </a:p>
          <a:p>
            <a:pPr>
              <a:spcBef>
                <a:spcPts val="400"/>
              </a:spcBef>
              <a:spcAft>
                <a:spcPts val="588"/>
              </a:spcAft>
            </a:pPr>
            <a:r>
              <a:rPr lang="en-US" sz="1961" dirty="0">
                <a:solidFill>
                  <a:schemeClr val="tx1"/>
                </a:solidFill>
              </a:rPr>
              <a:t>  &lt;/visual&gt;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arguments='snooze' content='' /&gt;</a:t>
            </a:r>
          </a:p>
          <a:p>
            <a:pPr>
              <a:spcBef>
                <a:spcPts val="400"/>
              </a:spcBef>
              <a:spcAft>
                <a:spcPts val="588"/>
              </a:spcAft>
            </a:pPr>
            <a:r>
              <a:rPr lang="en-US" sz="1961" dirty="0">
                <a:solidFill>
                  <a:schemeClr val="tx1"/>
                </a:solidFill>
              </a:rPr>
              <a:t>    &lt;action </a:t>
            </a:r>
            <a:r>
              <a:rPr lang="en-US" sz="1961" dirty="0" err="1">
                <a:solidFill>
                  <a:schemeClr val="tx1"/>
                </a:solidFill>
              </a:rPr>
              <a:t>activationType</a:t>
            </a:r>
            <a:r>
              <a:rPr lang="en-US" sz="1961" dirty="0">
                <a:solidFill>
                  <a:schemeClr val="tx1"/>
                </a:solidFill>
              </a:rPr>
              <a:t>='system' arguments='dismiss' content=''/&gt;</a:t>
            </a:r>
          </a:p>
          <a:p>
            <a:pPr>
              <a:spcBef>
                <a:spcPts val="400"/>
              </a:spcBef>
              <a:spcAft>
                <a:spcPts val="588"/>
              </a:spcAft>
            </a:pPr>
            <a:r>
              <a:rPr lang="en-US" sz="1961" dirty="0">
                <a:solidFill>
                  <a:schemeClr val="tx1"/>
                </a:solidFill>
              </a:rPr>
              <a:t>  &lt;/actions&gt;</a:t>
            </a:r>
          </a:p>
          <a:p>
            <a:pPr>
              <a:spcBef>
                <a:spcPts val="400"/>
              </a:spcBef>
              <a:spcAft>
                <a:spcPts val="588"/>
              </a:spcAft>
            </a:pPr>
            <a:r>
              <a:rPr lang="en-US" sz="1961" dirty="0">
                <a:solidFill>
                  <a:schemeClr val="tx1"/>
                </a:solidFill>
              </a:rPr>
              <a:t>&lt;/toast&gt;</a:t>
            </a:r>
          </a:p>
          <a:p>
            <a:pPr>
              <a:spcBef>
                <a:spcPts val="400"/>
              </a:spcBef>
            </a:pPr>
            <a:endParaRPr lang="en-US" sz="1961" dirty="0">
              <a:solidFill>
                <a:schemeClr val="tx1"/>
              </a:solidFill>
            </a:endParaRPr>
          </a:p>
        </p:txBody>
      </p:sp>
      <p:pic>
        <p:nvPicPr>
          <p:cNvPr id="7" name="Alarm"/>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9480" y="1189176"/>
            <a:ext cx="4304616" cy="2626016"/>
          </a:xfrm>
          <a:prstGeom prst="rect">
            <a:avLst/>
          </a:prstGeom>
        </p:spPr>
      </p:pic>
      <p:sp>
        <p:nvSpPr>
          <p:cNvPr id="10" name="Rectangle 9"/>
          <p:cNvSpPr/>
          <p:nvPr/>
        </p:nvSpPr>
        <p:spPr bwMode="auto">
          <a:xfrm>
            <a:off x="1315067" y="1969832"/>
            <a:ext cx="2838679" cy="394896"/>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177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smtClean="0"/>
              <a:t>Demo: Interactive Toast</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6504396"/>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7842" dirty="0"/>
              <a:t>Push Notifications</a:t>
            </a:r>
            <a:br>
              <a:rPr lang="en-GB" sz="7842" dirty="0"/>
            </a:br>
            <a:endParaRPr lang="en-GB" sz="2745" dirty="0"/>
          </a:p>
        </p:txBody>
      </p:sp>
      <p:sp>
        <p:nvSpPr>
          <p:cNvPr id="6" name="Slide Number Placeholder 5"/>
          <p:cNvSpPr>
            <a:spLocks noGrp="1"/>
          </p:cNvSpPr>
          <p:nvPr>
            <p:ph type="sldNum" sz="quarter" idx="4294967295"/>
          </p:nvPr>
        </p:nvSpPr>
        <p:spPr/>
        <p:txBody>
          <a:bodyPr/>
          <a:lstStyle/>
          <a:p>
            <a:r>
              <a:rPr lang="en-US" dirty="0" smtClean="0"/>
              <a:t> </a:t>
            </a:r>
            <a:endParaRPr lang="en-US" dirty="0"/>
          </a:p>
        </p:txBody>
      </p:sp>
    </p:spTree>
    <p:extLst>
      <p:ext uri="{BB962C8B-B14F-4D97-AF65-F5344CB8AC3E}">
        <p14:creationId xmlns:p14="http://schemas.microsoft.com/office/powerpoint/2010/main" val="166852929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a:t>
            </a:r>
            <a:endParaRPr lang="en-US" dirty="0"/>
          </a:p>
        </p:txBody>
      </p:sp>
      <p:sp>
        <p:nvSpPr>
          <p:cNvPr id="3" name="Content Placeholder 2"/>
          <p:cNvSpPr>
            <a:spLocks noGrp="1"/>
          </p:cNvSpPr>
          <p:nvPr>
            <p:ph type="body" sz="quarter" idx="10"/>
          </p:nvPr>
        </p:nvSpPr>
        <p:spPr>
          <a:prstGeom prst="rect">
            <a:avLst/>
          </a:prstGeom>
        </p:spPr>
        <p:txBody>
          <a:bodyPr>
            <a:normAutofit/>
          </a:bodyPr>
          <a:lstStyle/>
          <a:p>
            <a:r>
              <a:rPr lang="en-US" dirty="0" smtClean="0"/>
              <a:t>Lots of ways to make use of notifications</a:t>
            </a:r>
          </a:p>
          <a:p>
            <a:endParaRPr lang="en-US" dirty="0" smtClean="0"/>
          </a:p>
          <a:p>
            <a:endParaRPr lang="en-US" dirty="0" smtClean="0"/>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161" y="3558674"/>
            <a:ext cx="2905945" cy="141261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54940" y="3558674"/>
            <a:ext cx="1419340" cy="141261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47789" y="3561715"/>
            <a:ext cx="3021432" cy="3090385"/>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653407" y="3541206"/>
            <a:ext cx="3022962" cy="433439"/>
          </a:xfrm>
          <a:prstGeom prst="rect">
            <a:avLst/>
          </a:prstGeom>
        </p:spPr>
      </p:pic>
      <p:sp>
        <p:nvSpPr>
          <p:cNvPr id="10" name="TextBox 9"/>
          <p:cNvSpPr txBox="1"/>
          <p:nvPr/>
        </p:nvSpPr>
        <p:spPr>
          <a:xfrm>
            <a:off x="459161" y="2720456"/>
            <a:ext cx="2905945"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Tile</a:t>
            </a:r>
          </a:p>
        </p:txBody>
      </p:sp>
      <p:sp>
        <p:nvSpPr>
          <p:cNvPr id="11" name="TextBox 10"/>
          <p:cNvSpPr txBox="1"/>
          <p:nvPr/>
        </p:nvSpPr>
        <p:spPr>
          <a:xfrm>
            <a:off x="5630308" y="2720456"/>
            <a:ext cx="3037801"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Toast</a:t>
            </a:r>
          </a:p>
        </p:txBody>
      </p:sp>
      <p:sp>
        <p:nvSpPr>
          <p:cNvPr id="12" name="TextBox 11"/>
          <p:cNvSpPr txBox="1"/>
          <p:nvPr/>
        </p:nvSpPr>
        <p:spPr>
          <a:xfrm>
            <a:off x="3713891" y="2720456"/>
            <a:ext cx="1701436" cy="778454"/>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Badge</a:t>
            </a:r>
          </a:p>
        </p:txBody>
      </p:sp>
      <p:sp>
        <p:nvSpPr>
          <p:cNvPr id="13" name="TextBox 12"/>
          <p:cNvSpPr txBox="1"/>
          <p:nvPr/>
        </p:nvSpPr>
        <p:spPr>
          <a:xfrm>
            <a:off x="9033359" y="2454356"/>
            <a:ext cx="2883463" cy="1104318"/>
          </a:xfrm>
          <a:prstGeom prst="rect">
            <a:avLst/>
          </a:prstGeom>
          <a:noFill/>
        </p:spPr>
        <p:txBody>
          <a:bodyPr wrap="square" lIns="179285" tIns="143428" rIns="179285" bIns="143428" rtlCol="0">
            <a:spAutoFit/>
          </a:bodyPr>
          <a:lstStyle/>
          <a:p>
            <a:pPr algn="ctr">
              <a:lnSpc>
                <a:spcPct val="90000"/>
              </a:lnSpc>
            </a:pPr>
            <a:r>
              <a:rPr lang="en-US" sz="3529" dirty="0">
                <a:gradFill>
                  <a:gsLst>
                    <a:gs pos="2917">
                      <a:schemeClr val="tx1"/>
                    </a:gs>
                    <a:gs pos="30000">
                      <a:schemeClr val="tx1"/>
                    </a:gs>
                  </a:gsLst>
                  <a:lin ang="5400000" scaled="0"/>
                </a:gradFill>
              </a:rPr>
              <a:t>Raw</a:t>
            </a:r>
          </a:p>
          <a:p>
            <a:pPr algn="ctr">
              <a:lnSpc>
                <a:spcPct val="90000"/>
              </a:lnSpc>
            </a:pPr>
            <a:r>
              <a:rPr lang="en-US" sz="2353" dirty="0">
                <a:gradFill>
                  <a:gsLst>
                    <a:gs pos="2917">
                      <a:schemeClr val="tx1"/>
                    </a:gs>
                    <a:gs pos="30000">
                      <a:schemeClr val="tx1"/>
                    </a:gs>
                  </a:gsLst>
                  <a:lin ang="5400000" scaled="0"/>
                </a:gradFill>
              </a:rPr>
              <a:t>(background task)</a:t>
            </a:r>
          </a:p>
        </p:txBody>
      </p:sp>
      <p:sp>
        <p:nvSpPr>
          <p:cNvPr id="7" name="TextBox 6"/>
          <p:cNvSpPr txBox="1"/>
          <p:nvPr/>
        </p:nvSpPr>
        <p:spPr>
          <a:xfrm>
            <a:off x="9223250" y="4437806"/>
            <a:ext cx="2725197" cy="470898"/>
          </a:xfrm>
          <a:prstGeom prst="rect">
            <a:avLst/>
          </a:prstGeom>
          <a:noFill/>
        </p:spPr>
        <p:txBody>
          <a:bodyPr wrap="square" lIns="137160" tIns="109728" rIns="137160" bIns="109728" rtlCol="0">
            <a:spAutoFit/>
          </a:bodyPr>
          <a:lstStyle/>
          <a:p>
            <a:pPr>
              <a:lnSpc>
                <a:spcPct val="90000"/>
              </a:lnSpc>
              <a:spcBef>
                <a:spcPts val="600"/>
              </a:spcBef>
            </a:pPr>
            <a:r>
              <a:rPr lang="en-GB" dirty="0" smtClean="0">
                <a:latin typeface="Consolas" panose="020B0609020204030204" pitchFamily="49" charset="0"/>
                <a:cs typeface="Consolas" panose="020B0609020204030204" pitchFamily="49" charset="0"/>
              </a:rPr>
              <a:t>{app-specific data</a:t>
            </a:r>
            <a:r>
              <a:rPr lang="en-GB"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067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Notification Service</a:t>
            </a:r>
            <a:endParaRPr lang="en-US" dirty="0"/>
          </a:p>
        </p:txBody>
      </p:sp>
      <p:sp>
        <p:nvSpPr>
          <p:cNvPr id="8" name="Text Placeholder 7"/>
          <p:cNvSpPr>
            <a:spLocks noGrp="1"/>
          </p:cNvSpPr>
          <p:nvPr>
            <p:ph type="body" sz="quarter" idx="10"/>
          </p:nvPr>
        </p:nvSpPr>
        <p:spPr>
          <a:xfrm>
            <a:off x="269239" y="1189177"/>
            <a:ext cx="11653523" cy="4709944"/>
          </a:xfrm>
        </p:spPr>
        <p:txBody>
          <a:bodyPr/>
          <a:lstStyle/>
          <a:p>
            <a:r>
              <a:rPr lang="en-US" dirty="0"/>
              <a:t>One service across Windows devices</a:t>
            </a:r>
          </a:p>
          <a:p>
            <a:endParaRPr lang="en-US" dirty="0"/>
          </a:p>
          <a:p>
            <a:r>
              <a:rPr lang="en-US" dirty="0"/>
              <a:t>One process to register an app for push</a:t>
            </a:r>
          </a:p>
          <a:p>
            <a:endParaRPr lang="en-US" dirty="0"/>
          </a:p>
          <a:p>
            <a:r>
              <a:rPr lang="en-US" dirty="0"/>
              <a:t>One tile template to push to Windows &amp; Phone apps</a:t>
            </a:r>
          </a:p>
          <a:p>
            <a:endParaRPr lang="en-US" dirty="0"/>
          </a:p>
          <a:p>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7" name="Content Placeholder 2"/>
          <p:cNvSpPr txBox="1">
            <a:spLocks/>
          </p:cNvSpPr>
          <p:nvPr/>
        </p:nvSpPr>
        <p:spPr>
          <a:xfrm>
            <a:off x="285914" y="1337342"/>
            <a:ext cx="11487443" cy="4920546"/>
          </a:xfrm>
          <a:prstGeom prst="rect">
            <a:avLst/>
          </a:prstGeom>
        </p:spPr>
        <p:txBody>
          <a:bodyPr vert="horz" wrap="square" lIns="143428"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921" dirty="0"/>
          </a:p>
        </p:txBody>
      </p:sp>
    </p:spTree>
    <p:extLst>
      <p:ext uri="{BB962C8B-B14F-4D97-AF65-F5344CB8AC3E}">
        <p14:creationId xmlns:p14="http://schemas.microsoft.com/office/powerpoint/2010/main" val="3323882166"/>
      </p:ext>
    </p:extLst>
  </p:cSld>
  <p:clrMapOvr>
    <a:masterClrMapping/>
  </p:clrMapOvr>
  <p:transition spd="slow" advClick="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561448"/>
            <a:ext cx="12176151" cy="2539870"/>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4" name="Group 3"/>
          <p:cNvGrpSpPr/>
          <p:nvPr/>
        </p:nvGrpSpPr>
        <p:grpSpPr>
          <a:xfrm>
            <a:off x="460901" y="1623603"/>
            <a:ext cx="3543442" cy="4301868"/>
            <a:chOff x="216722" y="1655663"/>
            <a:chExt cx="3614495" cy="4388129"/>
          </a:xfrm>
        </p:grpSpPr>
        <p:sp>
          <p:nvSpPr>
            <p:cNvPr id="3" name="Rectangle 2"/>
            <p:cNvSpPr/>
            <p:nvPr/>
          </p:nvSpPr>
          <p:spPr bwMode="auto">
            <a:xfrm>
              <a:off x="2179637" y="4954790"/>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8" name="Content Placeholder 2"/>
            <p:cNvSpPr txBox="1">
              <a:spLocks/>
            </p:cNvSpPr>
            <p:nvPr/>
          </p:nvSpPr>
          <p:spPr>
            <a:xfrm>
              <a:off x="219460" y="1655663"/>
              <a:ext cx="3611756"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a:solidFill>
                    <a:schemeClr val="bg1"/>
                  </a:solidFill>
                  <a:latin typeface="Segoe UI Light" panose="020B0502040204020203" pitchFamily="34" charset="0"/>
                  <a:cs typeface="Segoe UI Light" panose="020B0502040204020203" pitchFamily="34" charset="0"/>
                </a:rPr>
                <a:t>Basic</a:t>
              </a:r>
              <a:r>
                <a:rPr lang="en-US" sz="1600" dirty="0">
                  <a:latin typeface="+mj-lt"/>
                  <a:cs typeface="Segoe UI Semibold" panose="020B0702040204020203" pitchFamily="34" charset="0"/>
                </a:rPr>
                <a:t> </a:t>
              </a:r>
              <a:r>
                <a:rPr lang="en-US" sz="1800" b="1" dirty="0">
                  <a:solidFill>
                    <a:schemeClr val="bg1"/>
                  </a:solidFill>
                  <a:latin typeface="Segoe UI Light" panose="020B0502040204020203" pitchFamily="34" charset="0"/>
                  <a:cs typeface="Segoe UI Light" panose="020B0502040204020203" pitchFamily="34" charset="0"/>
                </a:rPr>
                <a:t>State</a:t>
              </a:r>
              <a:r>
                <a:rPr lang="en-US" sz="1600" dirty="0">
                  <a:latin typeface="+mj-lt"/>
                  <a:cs typeface="Segoe UI Light"/>
                </a:rPr>
                <a:t/>
              </a:r>
              <a:br>
                <a:rPr lang="en-US" sz="1600" dirty="0">
                  <a:latin typeface="+mj-lt"/>
                  <a:cs typeface="Segoe UI Light"/>
                </a:rPr>
              </a:br>
              <a:endParaRPr lang="en-US" sz="1600" dirty="0">
                <a:latin typeface="+mj-lt"/>
                <a:cs typeface="Segoe UI Light"/>
              </a:endParaRPr>
            </a:p>
          </p:txBody>
        </p:sp>
        <p:sp>
          <p:nvSpPr>
            <p:cNvPr id="14" name="Subtitle 2"/>
            <p:cNvSpPr txBox="1">
              <a:spLocks/>
            </p:cNvSpPr>
            <p:nvPr/>
          </p:nvSpPr>
          <p:spPr>
            <a:xfrm>
              <a:off x="2295698" y="5596360"/>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endParaRPr lang="en-US" sz="1050" dirty="0">
                <a:latin typeface="Segoe UI Light" panose="020B0502040204020203" pitchFamily="34" charset="0"/>
                <a:cs typeface="Segoe UI Light" panose="020B0502040204020203" pitchFamily="34" charset="0"/>
              </a:endParaRPr>
            </a:p>
          </p:txBody>
        </p:sp>
        <p:sp>
          <p:nvSpPr>
            <p:cNvPr id="15" name="Subtitle 2"/>
            <p:cNvSpPr txBox="1">
              <a:spLocks/>
            </p:cNvSpPr>
            <p:nvPr/>
          </p:nvSpPr>
          <p:spPr>
            <a:xfrm>
              <a:off x="2295698" y="5298515"/>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a:t>
              </a:r>
              <a:r>
                <a:rPr lang="en-US" sz="105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a:latin typeface="Segoe UI Light" panose="020B0502040204020203" pitchFamily="34" charset="0"/>
                  <a:cs typeface="Segoe UI Light" panose="020B0502040204020203" pitchFamily="34" charset="0"/>
                </a:rPr>
                <a:t>Logo</a:t>
              </a:r>
            </a:p>
          </p:txBody>
        </p:sp>
        <p:sp>
          <p:nvSpPr>
            <p:cNvPr id="16" name="Subtitle 2"/>
            <p:cNvSpPr txBox="1">
              <a:spLocks/>
            </p:cNvSpPr>
            <p:nvPr/>
          </p:nvSpPr>
          <p:spPr>
            <a:xfrm>
              <a:off x="2295698" y="5029954"/>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pic>
          <p:nvPicPr>
            <p:cNvPr id="31" name="Picture 2"/>
            <p:cNvPicPr>
              <a:picLocks noChangeAspect="1"/>
            </p:cNvPicPr>
            <p:nvPr/>
          </p:nvPicPr>
          <p:blipFill>
            <a:blip r:embed="rId3">
              <a:biLevel thresh="75000"/>
              <a:extLst>
                <a:ext uri="{28A0092B-C50C-407E-A947-70E740481C1C}">
                  <a14:useLocalDpi xmlns:a14="http://schemas.microsoft.com/office/drawing/2010/main"/>
                </a:ext>
              </a:extLst>
            </a:blip>
            <a:stretch>
              <a:fillRect/>
            </a:stretch>
          </p:blipFill>
          <p:spPr>
            <a:xfrm>
              <a:off x="216722" y="2027713"/>
              <a:ext cx="1970739" cy="4016079"/>
            </a:xfrm>
            <a:prstGeom prst="rect">
              <a:avLst/>
            </a:prstGeom>
          </p:spPr>
        </p:pic>
        <p:sp>
          <p:nvSpPr>
            <p:cNvPr id="34" name="Subtitle 2"/>
            <p:cNvSpPr txBox="1">
              <a:spLocks/>
            </p:cNvSpPr>
            <p:nvPr/>
          </p:nvSpPr>
          <p:spPr>
            <a:xfrm>
              <a:off x="2295698"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5" name="Subtitle 2"/>
            <p:cNvSpPr txBox="1">
              <a:spLocks/>
            </p:cNvSpPr>
            <p:nvPr/>
          </p:nvSpPr>
          <p:spPr>
            <a:xfrm>
              <a:off x="2295698"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6" name="Subtitle 2"/>
            <p:cNvSpPr txBox="1">
              <a:spLocks/>
            </p:cNvSpPr>
            <p:nvPr/>
          </p:nvSpPr>
          <p:spPr>
            <a:xfrm>
              <a:off x="2295698"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cxnSp>
          <p:nvCxnSpPr>
            <p:cNvPr id="46" name="Straight Connector 55"/>
            <p:cNvCxnSpPr/>
            <p:nvPr/>
          </p:nvCxnSpPr>
          <p:spPr>
            <a:xfrm>
              <a:off x="1201172"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56"/>
            <p:cNvCxnSpPr/>
            <p:nvPr/>
          </p:nvCxnSpPr>
          <p:spPr>
            <a:xfrm>
              <a:off x="171929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9"/>
            <p:cNvGrpSpPr/>
            <p:nvPr/>
          </p:nvGrpSpPr>
          <p:grpSpPr>
            <a:xfrm>
              <a:off x="743510" y="3612627"/>
              <a:ext cx="1443951" cy="243134"/>
              <a:chOff x="728133" y="2599267"/>
              <a:chExt cx="1415767" cy="238388"/>
            </a:xfrm>
          </p:grpSpPr>
          <p:cxnSp>
            <p:nvCxnSpPr>
              <p:cNvPr id="51" name="Straight Connector 60"/>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65"/>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 name="Group 4"/>
          <p:cNvGrpSpPr/>
          <p:nvPr/>
        </p:nvGrpSpPr>
        <p:grpSpPr>
          <a:xfrm>
            <a:off x="4387632" y="1629518"/>
            <a:ext cx="3646164" cy="4301868"/>
            <a:chOff x="4312356" y="1655663"/>
            <a:chExt cx="3719277" cy="4388129"/>
          </a:xfrm>
        </p:grpSpPr>
        <p:sp>
          <p:nvSpPr>
            <p:cNvPr id="57" name="Rectangle 56"/>
            <p:cNvSpPr/>
            <p:nvPr/>
          </p:nvSpPr>
          <p:spPr bwMode="auto">
            <a:xfrm>
              <a:off x="6294437" y="49450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4" name="Rectangle 53"/>
            <p:cNvSpPr/>
            <p:nvPr/>
          </p:nvSpPr>
          <p:spPr bwMode="auto">
            <a:xfrm>
              <a:off x="6294437" y="47164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1" name="Content Placeholder 2"/>
            <p:cNvSpPr txBox="1">
              <a:spLocks/>
            </p:cNvSpPr>
            <p:nvPr/>
          </p:nvSpPr>
          <p:spPr>
            <a:xfrm>
              <a:off x="4316638" y="1655663"/>
              <a:ext cx="3714995"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Semi-Live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17" name="Subtitle 2"/>
            <p:cNvSpPr txBox="1">
              <a:spLocks/>
            </p:cNvSpPr>
            <p:nvPr/>
          </p:nvSpPr>
          <p:spPr>
            <a:xfrm>
              <a:off x="6371521" y="5596360"/>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18" name="Subtitle 2"/>
            <p:cNvSpPr txBox="1">
              <a:spLocks/>
            </p:cNvSpPr>
            <p:nvPr/>
          </p:nvSpPr>
          <p:spPr>
            <a:xfrm>
              <a:off x="6371521" y="5298515"/>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Logo</a:t>
              </a:r>
            </a:p>
          </p:txBody>
        </p:sp>
        <p:sp>
          <p:nvSpPr>
            <p:cNvPr id="19" name="Subtitle 2"/>
            <p:cNvSpPr txBox="1">
              <a:spLocks/>
            </p:cNvSpPr>
            <p:nvPr/>
          </p:nvSpPr>
          <p:spPr>
            <a:xfrm>
              <a:off x="6371521" y="5029954"/>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0" name="Subtitle 2"/>
            <p:cNvSpPr txBox="1">
              <a:spLocks/>
            </p:cNvSpPr>
            <p:nvPr/>
          </p:nvSpPr>
          <p:spPr>
            <a:xfrm>
              <a:off x="6371521" y="4753898"/>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Badge</a:t>
              </a:r>
            </a:p>
          </p:txBody>
        </p:sp>
        <p:pic>
          <p:nvPicPr>
            <p:cNvPr id="33" name="Picture 2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4312356" y="2027713"/>
              <a:ext cx="1970739" cy="4016079"/>
            </a:xfrm>
            <a:prstGeom prst="rect">
              <a:avLst/>
            </a:prstGeom>
          </p:spPr>
        </p:pic>
        <p:sp>
          <p:nvSpPr>
            <p:cNvPr id="37" name="Subtitle 2"/>
            <p:cNvSpPr txBox="1">
              <a:spLocks/>
            </p:cNvSpPr>
            <p:nvPr/>
          </p:nvSpPr>
          <p:spPr>
            <a:xfrm>
              <a:off x="6371520"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38" name="Subtitle 2"/>
            <p:cNvSpPr txBox="1">
              <a:spLocks/>
            </p:cNvSpPr>
            <p:nvPr/>
          </p:nvSpPr>
          <p:spPr>
            <a:xfrm>
              <a:off x="6371520" y="2977442"/>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Logo</a:t>
              </a:r>
            </a:p>
          </p:txBody>
        </p:sp>
        <p:sp>
          <p:nvSpPr>
            <p:cNvPr id="39" name="Subtitle 2"/>
            <p:cNvSpPr txBox="1">
              <a:spLocks/>
            </p:cNvSpPr>
            <p:nvPr/>
          </p:nvSpPr>
          <p:spPr>
            <a:xfrm>
              <a:off x="6371520"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0" name="Subtitle 2"/>
            <p:cNvSpPr txBox="1">
              <a:spLocks/>
            </p:cNvSpPr>
            <p:nvPr/>
          </p:nvSpPr>
          <p:spPr>
            <a:xfrm>
              <a:off x="6371521"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grpSp>
          <p:nvGrpSpPr>
            <p:cNvPr id="59" name="Group 66"/>
            <p:cNvGrpSpPr/>
            <p:nvPr/>
          </p:nvGrpSpPr>
          <p:grpSpPr>
            <a:xfrm>
              <a:off x="4824081" y="3612627"/>
              <a:ext cx="1443951" cy="243134"/>
              <a:chOff x="728133" y="2599267"/>
              <a:chExt cx="1415767" cy="238388"/>
            </a:xfrm>
          </p:grpSpPr>
          <p:cxnSp>
            <p:nvCxnSpPr>
              <p:cNvPr id="60" name="Straight Connector 71"/>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72"/>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73"/>
            <p:cNvCxnSpPr/>
            <p:nvPr/>
          </p:nvCxnSpPr>
          <p:spPr>
            <a:xfrm>
              <a:off x="5273167" y="3044050"/>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74"/>
            <p:cNvCxnSpPr/>
            <p:nvPr/>
          </p:nvCxnSpPr>
          <p:spPr>
            <a:xfrm>
              <a:off x="5791286"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75"/>
            <p:cNvCxnSpPr/>
            <p:nvPr/>
          </p:nvCxnSpPr>
          <p:spPr>
            <a:xfrm>
              <a:off x="5791286"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8112956" y="1623603"/>
            <a:ext cx="3654894" cy="4301868"/>
            <a:chOff x="8413814" y="1655663"/>
            <a:chExt cx="3728182" cy="4388129"/>
          </a:xfrm>
        </p:grpSpPr>
        <p:sp>
          <p:nvSpPr>
            <p:cNvPr id="74" name="Rectangle 73"/>
            <p:cNvSpPr/>
            <p:nvPr/>
          </p:nvSpPr>
          <p:spPr bwMode="auto">
            <a:xfrm>
              <a:off x="10409237" y="5478462"/>
              <a:ext cx="1600200" cy="3048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5" name="Rectangle 74"/>
            <p:cNvSpPr/>
            <p:nvPr/>
          </p:nvSpPr>
          <p:spPr bwMode="auto">
            <a:xfrm>
              <a:off x="10409237" y="4411662"/>
              <a:ext cx="1600200" cy="838200"/>
            </a:xfrm>
            <a:prstGeom prst="rect">
              <a:avLst/>
            </a:prstGeom>
            <a:solidFill>
              <a:schemeClr val="accent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56" name="Rectangle 55"/>
            <p:cNvSpPr/>
            <p:nvPr/>
          </p:nvSpPr>
          <p:spPr bwMode="auto">
            <a:xfrm>
              <a:off x="10409237" y="5249862"/>
              <a:ext cx="1600200" cy="228600"/>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2" name="Content Placeholder 2"/>
            <p:cNvSpPr txBox="1">
              <a:spLocks/>
            </p:cNvSpPr>
            <p:nvPr/>
          </p:nvSpPr>
          <p:spPr>
            <a:xfrm>
              <a:off x="8413815" y="1655663"/>
              <a:ext cx="3728181" cy="320951"/>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Segoe UI Light" panose="020B0502040204020203" pitchFamily="34" charset="0"/>
                  <a:cs typeface="Segoe UI Light" panose="020B0502040204020203" pitchFamily="34" charset="0"/>
                </a:rPr>
                <a:t>Live State</a:t>
              </a:r>
              <a:br>
                <a:rPr lang="en-US" sz="1600" b="1" dirty="0">
                  <a:solidFill>
                    <a:schemeClr val="bg1"/>
                  </a:solidFill>
                  <a:latin typeface="Segoe UI Light" panose="020B0502040204020203" pitchFamily="34" charset="0"/>
                  <a:cs typeface="Segoe UI Light" panose="020B0502040204020203" pitchFamily="34" charset="0"/>
                </a:rPr>
              </a:br>
              <a:endParaRPr lang="en-US" sz="1600" b="1" dirty="0">
                <a:solidFill>
                  <a:schemeClr val="bg1"/>
                </a:solidFill>
                <a:latin typeface="Segoe UI Light" panose="020B0502040204020203" pitchFamily="34" charset="0"/>
                <a:cs typeface="Segoe UI Light" panose="020B0502040204020203" pitchFamily="34" charset="0"/>
              </a:endParaRPr>
            </a:p>
          </p:txBody>
        </p:sp>
        <p:sp>
          <p:nvSpPr>
            <p:cNvPr id="21" name="Subtitle 2"/>
            <p:cNvSpPr txBox="1">
              <a:spLocks/>
            </p:cNvSpPr>
            <p:nvPr/>
          </p:nvSpPr>
          <p:spPr>
            <a:xfrm>
              <a:off x="10507792" y="5596360"/>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Plate</a:t>
              </a:r>
            </a:p>
          </p:txBody>
        </p:sp>
        <p:sp>
          <p:nvSpPr>
            <p:cNvPr id="22" name="Subtitle 2"/>
            <p:cNvSpPr txBox="1">
              <a:spLocks/>
            </p:cNvSpPr>
            <p:nvPr/>
          </p:nvSpPr>
          <p:spPr>
            <a:xfrm>
              <a:off x="10507792" y="476389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App Icon</a:t>
              </a:r>
            </a:p>
          </p:txBody>
        </p:sp>
        <p:sp>
          <p:nvSpPr>
            <p:cNvPr id="23" name="Subtitle 2"/>
            <p:cNvSpPr txBox="1">
              <a:spLocks/>
            </p:cNvSpPr>
            <p:nvPr/>
          </p:nvSpPr>
          <p:spPr>
            <a:xfrm>
              <a:off x="10507792" y="50299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Short Name</a:t>
              </a:r>
            </a:p>
          </p:txBody>
        </p:sp>
        <p:sp>
          <p:nvSpPr>
            <p:cNvPr id="24" name="Subtitle 2"/>
            <p:cNvSpPr txBox="1">
              <a:spLocks/>
            </p:cNvSpPr>
            <p:nvPr/>
          </p:nvSpPr>
          <p:spPr>
            <a:xfrm>
              <a:off x="10507792" y="4494254"/>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Segoe UI Light" panose="020B0502040204020203" pitchFamily="34" charset="0"/>
                  <a:cs typeface="Segoe UI Light" panose="020B0502040204020203" pitchFamily="34" charset="0"/>
                </a:rPr>
                <a:t>Badge</a:t>
              </a:r>
            </a:p>
          </p:txBody>
        </p:sp>
        <p:sp>
          <p:nvSpPr>
            <p:cNvPr id="25" name="Subtitle 2"/>
            <p:cNvSpPr txBox="1">
              <a:spLocks/>
            </p:cNvSpPr>
            <p:nvPr/>
          </p:nvSpPr>
          <p:spPr>
            <a:xfrm>
              <a:off x="10507792" y="5303173"/>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chemeClr val="bg1"/>
                  </a:solidFill>
                  <a:latin typeface="Segoe UI Light" panose="020B0502040204020203" pitchFamily="34" charset="0"/>
                  <a:cs typeface="Segoe UI Light" panose="020B0502040204020203" pitchFamily="34" charset="0"/>
                </a:rPr>
                <a:t>Content</a:t>
              </a:r>
              <a:endParaRPr lang="en-US" sz="1050" dirty="0">
                <a:solidFill>
                  <a:schemeClr val="bg1"/>
                </a:solidFill>
                <a:latin typeface="Segoe UI Light" panose="020B0502040204020203" pitchFamily="34" charset="0"/>
                <a:cs typeface="Segoe UI Light" panose="020B0502040204020203" pitchFamily="34" charset="0"/>
              </a:endParaRPr>
            </a:p>
          </p:txBody>
        </p:sp>
        <p:pic>
          <p:nvPicPr>
            <p:cNvPr id="32" name="Picture 8"/>
            <p:cNvPicPr>
              <a:picLocks noChangeAspect="1"/>
            </p:cNvPicPr>
            <p:nvPr/>
          </p:nvPicPr>
          <p:blipFill>
            <a:blip r:embed="rId5">
              <a:biLevel thresh="75000"/>
              <a:extLst>
                <a:ext uri="{28A0092B-C50C-407E-A947-70E740481C1C}">
                  <a14:useLocalDpi xmlns:a14="http://schemas.microsoft.com/office/drawing/2010/main"/>
                </a:ext>
              </a:extLst>
            </a:blip>
            <a:stretch>
              <a:fillRect/>
            </a:stretch>
          </p:blipFill>
          <p:spPr>
            <a:xfrm>
              <a:off x="8413814" y="2027713"/>
              <a:ext cx="1970739" cy="4016079"/>
            </a:xfrm>
            <a:prstGeom prst="rect">
              <a:avLst/>
            </a:prstGeom>
          </p:spPr>
        </p:pic>
        <p:sp>
          <p:nvSpPr>
            <p:cNvPr id="41" name="Subtitle 2"/>
            <p:cNvSpPr txBox="1">
              <a:spLocks/>
            </p:cNvSpPr>
            <p:nvPr/>
          </p:nvSpPr>
          <p:spPr>
            <a:xfrm>
              <a:off x="10507791" y="2466858"/>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Plate</a:t>
              </a:r>
            </a:p>
          </p:txBody>
        </p:sp>
        <p:sp>
          <p:nvSpPr>
            <p:cNvPr id="42" name="Subtitle 2"/>
            <p:cNvSpPr txBox="1">
              <a:spLocks/>
            </p:cNvSpPr>
            <p:nvPr/>
          </p:nvSpPr>
          <p:spPr>
            <a:xfrm>
              <a:off x="10507791" y="3780026"/>
              <a:ext cx="1535519"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Short Name</a:t>
              </a:r>
            </a:p>
          </p:txBody>
        </p:sp>
        <p:sp>
          <p:nvSpPr>
            <p:cNvPr id="43" name="Subtitle 2"/>
            <p:cNvSpPr txBox="1">
              <a:spLocks/>
            </p:cNvSpPr>
            <p:nvPr/>
          </p:nvSpPr>
          <p:spPr>
            <a:xfrm>
              <a:off x="10507792" y="3478867"/>
              <a:ext cx="1474740"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Badge</a:t>
              </a:r>
            </a:p>
          </p:txBody>
        </p:sp>
        <p:sp>
          <p:nvSpPr>
            <p:cNvPr id="44" name="Subtitle 2"/>
            <p:cNvSpPr txBox="1">
              <a:spLocks/>
            </p:cNvSpPr>
            <p:nvPr/>
          </p:nvSpPr>
          <p:spPr>
            <a:xfrm>
              <a:off x="10507792" y="3210555"/>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App Icon</a:t>
              </a:r>
            </a:p>
          </p:txBody>
        </p:sp>
        <p:sp>
          <p:nvSpPr>
            <p:cNvPr id="45" name="Subtitle 2"/>
            <p:cNvSpPr txBox="1">
              <a:spLocks/>
            </p:cNvSpPr>
            <p:nvPr/>
          </p:nvSpPr>
          <p:spPr>
            <a:xfrm>
              <a:off x="10507792" y="2732312"/>
              <a:ext cx="1578228" cy="268561"/>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1"/>
                  </a:solidFill>
                  <a:latin typeface="Segoe UI Light" panose="020B0502040204020203" pitchFamily="34" charset="0"/>
                  <a:cs typeface="Segoe UI Light" panose="020B0502040204020203" pitchFamily="34" charset="0"/>
                </a:rPr>
                <a:t>Content</a:t>
              </a:r>
            </a:p>
          </p:txBody>
        </p:sp>
        <p:grpSp>
          <p:nvGrpSpPr>
            <p:cNvPr id="65" name="Group 76"/>
            <p:cNvGrpSpPr/>
            <p:nvPr/>
          </p:nvGrpSpPr>
          <p:grpSpPr>
            <a:xfrm>
              <a:off x="9009775" y="3612627"/>
              <a:ext cx="1443951" cy="243134"/>
              <a:chOff x="728133" y="2599267"/>
              <a:chExt cx="1415767" cy="238388"/>
            </a:xfrm>
          </p:grpSpPr>
          <p:cxnSp>
            <p:nvCxnSpPr>
              <p:cNvPr id="66" name="Straight Connector 77"/>
              <p:cNvCxnSpPr/>
              <p:nvPr/>
            </p:nvCxnSpPr>
            <p:spPr>
              <a:xfrm>
                <a:off x="728133" y="2837655"/>
                <a:ext cx="141576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78"/>
              <p:cNvCxnSpPr/>
              <p:nvPr/>
            </p:nvCxnSpPr>
            <p:spPr>
              <a:xfrm>
                <a:off x="728133" y="2599267"/>
                <a:ext cx="0" cy="2383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79"/>
            <p:cNvCxnSpPr/>
            <p:nvPr/>
          </p:nvCxnSpPr>
          <p:spPr>
            <a:xfrm>
              <a:off x="9458861" y="2793629"/>
              <a:ext cx="98628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80"/>
            <p:cNvCxnSpPr/>
            <p:nvPr/>
          </p:nvCxnSpPr>
          <p:spPr>
            <a:xfrm>
              <a:off x="9976980" y="2543207"/>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81"/>
            <p:cNvCxnSpPr/>
            <p:nvPr/>
          </p:nvCxnSpPr>
          <p:spPr>
            <a:xfrm>
              <a:off x="9976980" y="3543542"/>
              <a:ext cx="46817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82"/>
            <p:cNvGrpSpPr/>
            <p:nvPr/>
          </p:nvGrpSpPr>
          <p:grpSpPr>
            <a:xfrm rot="10800000">
              <a:off x="9707844" y="3250404"/>
              <a:ext cx="745883" cy="121678"/>
              <a:chOff x="728132" y="2599267"/>
              <a:chExt cx="731324" cy="119303"/>
            </a:xfrm>
          </p:grpSpPr>
          <p:cxnSp>
            <p:nvCxnSpPr>
              <p:cNvPr id="72" name="Straight Connector 83"/>
              <p:cNvCxnSpPr/>
              <p:nvPr/>
            </p:nvCxnSpPr>
            <p:spPr>
              <a:xfrm rot="10800000" flipH="1">
                <a:off x="728132" y="2718570"/>
                <a:ext cx="73132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84"/>
              <p:cNvCxnSpPr/>
              <p:nvPr/>
            </p:nvCxnSpPr>
            <p:spPr>
              <a:xfrm rot="10800000" flipV="1">
                <a:off x="1459456" y="2599267"/>
                <a:ext cx="0" cy="11930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smtClean="0"/>
              <a:t>Tile anatomy </a:t>
            </a:r>
            <a:endParaRPr lang="en-US" dirty="0">
              <a:solidFill>
                <a:srgbClr val="FF0000"/>
              </a:solidFill>
            </a:endParaRPr>
          </a:p>
        </p:txBody>
      </p:sp>
    </p:spTree>
    <p:extLst>
      <p:ext uri="{BB962C8B-B14F-4D97-AF65-F5344CB8AC3E}">
        <p14:creationId xmlns:p14="http://schemas.microsoft.com/office/powerpoint/2010/main" val="19388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9" presetClass="emph" presetSubtype="0" nodeType="withEffect">
                                  <p:stCondLst>
                                    <p:cond delay="0"/>
                                  </p:stCondLst>
                                  <p:childTnLst>
                                    <p:set>
                                      <p:cBhvr rctx="PPT">
                                        <p:cTn id="9" dur="indefinite"/>
                                        <p:tgtEl>
                                          <p:spTgt spid="4"/>
                                        </p:tgtEl>
                                        <p:attrNameLst>
                                          <p:attrName>style.opacity</p:attrName>
                                        </p:attrNameLst>
                                      </p:cBhvr>
                                      <p:to>
                                        <p:strVal val="0.5"/>
                                      </p:to>
                                    </p:set>
                                    <p:animEffect filter="image" prLst="opacity: 0.5">
                                      <p:cBhvr rctx="IE">
                                        <p:cTn id="10" dur="indefinite"/>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9" presetClass="emph" presetSubtype="0" nodeType="withEffect">
                                  <p:stCondLst>
                                    <p:cond delay="0"/>
                                  </p:stCondLst>
                                  <p:childTnLst>
                                    <p:set>
                                      <p:cBhvr rctx="PPT">
                                        <p:cTn id="17" dur="indefinite"/>
                                        <p:tgtEl>
                                          <p:spTgt spid="5"/>
                                        </p:tgtEl>
                                        <p:attrNameLst>
                                          <p:attrName>style.opacity</p:attrName>
                                        </p:attrNameLst>
                                      </p:cBhvr>
                                      <p:to>
                                        <p:strVal val="0.5"/>
                                      </p:to>
                                    </p:set>
                                    <p:animEffect filter="image" prLst="opacity: 0.5">
                                      <p:cBhvr rctx="IE">
                                        <p:cTn id="1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WNS – Push Architecture</a:t>
            </a:r>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9" name="TextBox 8"/>
          <p:cNvSpPr txBox="1"/>
          <p:nvPr/>
        </p:nvSpPr>
        <p:spPr>
          <a:xfrm>
            <a:off x="7905110" y="2404256"/>
            <a:ext cx="4122537" cy="3016210"/>
          </a:xfrm>
          <a:prstGeom prst="rect">
            <a:avLst/>
          </a:prstGeom>
          <a:noFill/>
        </p:spPr>
        <p:txBody>
          <a:bodyPr wrap="square" lIns="0" tIns="0" rIns="0" bIns="0" rtlCol="0">
            <a:spAutoFit/>
          </a:bodyPr>
          <a:lstStyle/>
          <a:p>
            <a:pPr marL="514252" indent="-514252" defTabSz="914188">
              <a:buFont typeface="+mj-lt"/>
              <a:buAutoNum type="arabicPeriod"/>
            </a:pPr>
            <a:r>
              <a:rPr lang="en-US" sz="2800" dirty="0"/>
              <a:t>Request Channel URI</a:t>
            </a:r>
          </a:p>
          <a:p>
            <a:pPr marL="514252" indent="-514252" defTabSz="914188">
              <a:buFont typeface="+mj-lt"/>
              <a:buAutoNum type="arabicPeriod"/>
            </a:pPr>
            <a:endParaRPr lang="en-US" sz="2800" dirty="0"/>
          </a:p>
          <a:p>
            <a:pPr marL="514252" indent="-514252" defTabSz="914188">
              <a:buFont typeface="+mj-lt"/>
              <a:buAutoNum type="arabicPeriod"/>
            </a:pPr>
            <a:r>
              <a:rPr lang="en-US" sz="2800" dirty="0"/>
              <a:t>Register with your Cloud Service</a:t>
            </a:r>
          </a:p>
          <a:p>
            <a:pPr marL="514252" indent="-514252" defTabSz="914188">
              <a:buFont typeface="+mj-lt"/>
              <a:buAutoNum type="arabicPeriod"/>
            </a:pPr>
            <a:endParaRPr lang="en-US" sz="2800" dirty="0"/>
          </a:p>
          <a:p>
            <a:pPr marL="514252" indent="-514252" defTabSz="914188">
              <a:buFont typeface="+mj-lt"/>
              <a:buAutoNum type="arabicPeriod"/>
            </a:pPr>
            <a:r>
              <a:rPr lang="en-US" sz="2800" dirty="0"/>
              <a:t>Authenticate &amp; Push Notification</a:t>
            </a:r>
          </a:p>
        </p:txBody>
      </p:sp>
      <p:grpSp>
        <p:nvGrpSpPr>
          <p:cNvPr id="35" name="Group 34"/>
          <p:cNvGrpSpPr/>
          <p:nvPr/>
        </p:nvGrpSpPr>
        <p:grpSpPr>
          <a:xfrm>
            <a:off x="418476" y="1289463"/>
            <a:ext cx="2988250" cy="4913911"/>
            <a:chOff x="416081" y="1289159"/>
            <a:chExt cx="2839249" cy="4300272"/>
          </a:xfrm>
        </p:grpSpPr>
        <p:sp>
          <p:nvSpPr>
            <p:cNvPr id="23" name="Rounded Rectangle 22"/>
            <p:cNvSpPr/>
            <p:nvPr/>
          </p:nvSpPr>
          <p:spPr bwMode="auto">
            <a:xfrm>
              <a:off x="416081" y="1289159"/>
              <a:ext cx="2839249" cy="43002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sz="2200" dirty="0" smtClean="0">
                  <a:gradFill>
                    <a:gsLst>
                      <a:gs pos="0">
                        <a:srgbClr val="FFFFFF"/>
                      </a:gs>
                      <a:gs pos="100000">
                        <a:srgbClr val="FFFFFF"/>
                      </a:gs>
                    </a:gsLst>
                    <a:lin ang="5400000" scaled="0"/>
                  </a:gradFill>
                  <a:latin typeface="Segoe UI Semibold"/>
                </a:rPr>
                <a:t>Windows</a:t>
              </a:r>
              <a:endParaRPr lang="en-US" sz="2200" dirty="0">
                <a:gradFill>
                  <a:gsLst>
                    <a:gs pos="0">
                      <a:srgbClr val="FFFFFF"/>
                    </a:gs>
                    <a:gs pos="100000">
                      <a:srgbClr val="FFFFFF"/>
                    </a:gs>
                  </a:gsLst>
                  <a:lin ang="5400000" scaled="0"/>
                </a:gradFill>
                <a:latin typeface="Segoe UI Semibold"/>
              </a:endParaRPr>
            </a:p>
          </p:txBody>
        </p:sp>
        <p:sp>
          <p:nvSpPr>
            <p:cNvPr id="21" name="Rounded Rectangle 20"/>
            <p:cNvSpPr/>
            <p:nvPr/>
          </p:nvSpPr>
          <p:spPr bwMode="auto">
            <a:xfrm>
              <a:off x="632539" y="4328377"/>
              <a:ext cx="2360015" cy="103927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latin typeface="Segoe UI Semibold"/>
                </a:rPr>
                <a:t>Windows Notification</a:t>
              </a:r>
            </a:p>
            <a:p>
              <a:pPr algn="ctr" defTabSz="913924" fontAlgn="base">
                <a:spcBef>
                  <a:spcPct val="0"/>
                </a:spcBef>
                <a:spcAft>
                  <a:spcPct val="0"/>
                </a:spcAft>
              </a:pPr>
              <a:r>
                <a:rPr lang="en-US" b="1" dirty="0">
                  <a:gradFill>
                    <a:gsLst>
                      <a:gs pos="0">
                        <a:srgbClr val="FFFFFF"/>
                      </a:gs>
                      <a:gs pos="100000">
                        <a:srgbClr val="FFFFFF"/>
                      </a:gs>
                    </a:gsLst>
                    <a:lin ang="5400000" scaled="0"/>
                  </a:gradFill>
                  <a:latin typeface="Segoe UI Semibold"/>
                </a:rPr>
                <a:t>Client Platform</a:t>
              </a:r>
            </a:p>
          </p:txBody>
        </p:sp>
        <p:sp>
          <p:nvSpPr>
            <p:cNvPr id="24" name="Rounded Rectangle 23"/>
            <p:cNvSpPr/>
            <p:nvPr/>
          </p:nvSpPr>
          <p:spPr bwMode="auto">
            <a:xfrm>
              <a:off x="632539" y="1929610"/>
              <a:ext cx="2372893" cy="11095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dirty="0">
                  <a:gradFill>
                    <a:gsLst>
                      <a:gs pos="0">
                        <a:srgbClr val="FFFFFF"/>
                      </a:gs>
                      <a:gs pos="100000">
                        <a:srgbClr val="FFFFFF"/>
                      </a:gs>
                    </a:gsLst>
                    <a:lin ang="5400000" scaled="0"/>
                  </a:gradFill>
                  <a:latin typeface="Segoe UI Semibold"/>
                </a:rPr>
                <a:t>My Windows </a:t>
              </a:r>
              <a:r>
                <a:rPr lang="en-US" dirty="0" smtClean="0">
                  <a:gradFill>
                    <a:gsLst>
                      <a:gs pos="0">
                        <a:srgbClr val="FFFFFF"/>
                      </a:gs>
                      <a:gs pos="100000">
                        <a:srgbClr val="FFFFFF"/>
                      </a:gs>
                    </a:gsLst>
                    <a:lin ang="5400000" scaled="0"/>
                  </a:gradFill>
                  <a:latin typeface="Segoe UI Semibold"/>
                </a:rPr>
                <a:t>App</a:t>
              </a:r>
              <a:endParaRPr lang="en-US" dirty="0">
                <a:gradFill>
                  <a:gsLst>
                    <a:gs pos="0">
                      <a:srgbClr val="FFFFFF"/>
                    </a:gs>
                    <a:gs pos="100000">
                      <a:srgbClr val="FFFFFF"/>
                    </a:gs>
                  </a:gsLst>
                  <a:lin ang="5400000" scaled="0"/>
                </a:gradFill>
                <a:latin typeface="Segoe UI Semibold"/>
              </a:endParaRPr>
            </a:p>
          </p:txBody>
        </p:sp>
      </p:grpSp>
      <p:grpSp>
        <p:nvGrpSpPr>
          <p:cNvPr id="14" name="Group 13"/>
          <p:cNvGrpSpPr/>
          <p:nvPr/>
        </p:nvGrpSpPr>
        <p:grpSpPr>
          <a:xfrm>
            <a:off x="4766081" y="1289462"/>
            <a:ext cx="2586826" cy="1999774"/>
            <a:chOff x="4738545" y="1727045"/>
            <a:chExt cx="2241803" cy="2000058"/>
          </a:xfrm>
          <a:solidFill>
            <a:schemeClr val="accent4">
              <a:lumMod val="75000"/>
            </a:schemeClr>
          </a:solidFill>
        </p:grpSpPr>
        <p:sp>
          <p:nvSpPr>
            <p:cNvPr id="22" name="Rounded Rectangle 21"/>
            <p:cNvSpPr/>
            <p:nvPr/>
          </p:nvSpPr>
          <p:spPr bwMode="auto">
            <a:xfrm>
              <a:off x="4738545" y="1727045"/>
              <a:ext cx="2241803" cy="2000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sz="2000" dirty="0">
                  <a:solidFill>
                    <a:srgbClr val="FFFFFF"/>
                  </a:solidFill>
                  <a:latin typeface="Segoe UI Semibold"/>
                </a:rPr>
                <a:t>My Developer Service</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794" y="2372633"/>
              <a:ext cx="927303" cy="1295719"/>
            </a:xfrm>
            <a:prstGeom prst="rect">
              <a:avLst/>
            </a:prstGeom>
            <a:grpFill/>
          </p:spPr>
        </p:pic>
      </p:grpSp>
      <p:grpSp>
        <p:nvGrpSpPr>
          <p:cNvPr id="16" name="Group 15"/>
          <p:cNvGrpSpPr/>
          <p:nvPr/>
        </p:nvGrpSpPr>
        <p:grpSpPr>
          <a:xfrm>
            <a:off x="4740322" y="4114004"/>
            <a:ext cx="2586204" cy="2089370"/>
            <a:chOff x="4738544" y="4375486"/>
            <a:chExt cx="2241803" cy="2089666"/>
          </a:xfrm>
          <a:solidFill>
            <a:schemeClr val="accent1">
              <a:lumMod val="50000"/>
            </a:schemeClr>
          </a:solidFill>
        </p:grpSpPr>
        <p:sp>
          <p:nvSpPr>
            <p:cNvPr id="19" name="Rounded Rectangle 18"/>
            <p:cNvSpPr/>
            <p:nvPr/>
          </p:nvSpPr>
          <p:spPr bwMode="auto">
            <a:xfrm>
              <a:off x="4738544" y="4375486"/>
              <a:ext cx="2241803" cy="208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t" anchorCtr="0" compatLnSpc="1">
              <a:prstTxWarp prst="textNoShape">
                <a:avLst/>
              </a:prstTxWarp>
            </a:bodyPr>
            <a:lstStyle/>
            <a:p>
              <a:pPr algn="ctr" defTabSz="913924" fontAlgn="base">
                <a:spcBef>
                  <a:spcPct val="0"/>
                </a:spcBef>
                <a:spcAft>
                  <a:spcPct val="0"/>
                </a:spcAft>
              </a:pPr>
              <a:r>
                <a:rPr lang="en-US" dirty="0">
                  <a:solidFill>
                    <a:srgbClr val="FFFFFF"/>
                  </a:solidFill>
                  <a:latin typeface="Segoe UI Semibold"/>
                </a:rPr>
                <a:t>Windows Push Notification Service</a:t>
              </a: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95792" y="5068675"/>
              <a:ext cx="927303" cy="1295719"/>
            </a:xfrm>
            <a:prstGeom prst="rect">
              <a:avLst/>
            </a:prstGeom>
            <a:grpFill/>
          </p:spPr>
        </p:pic>
      </p:grpSp>
      <p:grpSp>
        <p:nvGrpSpPr>
          <p:cNvPr id="42" name="Group 41"/>
          <p:cNvGrpSpPr/>
          <p:nvPr/>
        </p:nvGrpSpPr>
        <p:grpSpPr>
          <a:xfrm>
            <a:off x="1625635" y="3383105"/>
            <a:ext cx="391090" cy="1311438"/>
            <a:chOff x="1232965" y="3342570"/>
            <a:chExt cx="391145" cy="1311624"/>
          </a:xfrm>
        </p:grpSpPr>
        <p:sp>
          <p:nvSpPr>
            <p:cNvPr id="33" name="Up-Down Arrow 32"/>
            <p:cNvSpPr/>
            <p:nvPr/>
          </p:nvSpPr>
          <p:spPr bwMode="auto">
            <a:xfrm>
              <a:off x="1232965" y="3342570"/>
              <a:ext cx="391145" cy="1311624"/>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4" name="Oval 33"/>
            <p:cNvSpPr/>
            <p:nvPr/>
          </p:nvSpPr>
          <p:spPr bwMode="auto">
            <a:xfrm>
              <a:off x="1277274" y="3858730"/>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1</a:t>
              </a:r>
            </a:p>
          </p:txBody>
        </p:sp>
      </p:grpSp>
      <p:grpSp>
        <p:nvGrpSpPr>
          <p:cNvPr id="43" name="Group 42"/>
          <p:cNvGrpSpPr/>
          <p:nvPr/>
        </p:nvGrpSpPr>
        <p:grpSpPr>
          <a:xfrm>
            <a:off x="3033215" y="2462350"/>
            <a:ext cx="1707109" cy="391092"/>
            <a:chOff x="2498156" y="2462213"/>
            <a:chExt cx="2240388" cy="391147"/>
          </a:xfrm>
        </p:grpSpPr>
        <p:sp>
          <p:nvSpPr>
            <p:cNvPr id="36" name="Up-Down Arrow 35"/>
            <p:cNvSpPr/>
            <p:nvPr/>
          </p:nvSpPr>
          <p:spPr bwMode="auto">
            <a:xfrm rot="5400000">
              <a:off x="3422776" y="1537593"/>
              <a:ext cx="391147" cy="2240388"/>
            </a:xfrm>
            <a:prstGeom prst="up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Oval 36"/>
            <p:cNvSpPr/>
            <p:nvPr/>
          </p:nvSpPr>
          <p:spPr bwMode="auto">
            <a:xfrm>
              <a:off x="3467086" y="2518135"/>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2</a:t>
              </a:r>
            </a:p>
          </p:txBody>
        </p:sp>
      </p:grpSp>
      <p:grpSp>
        <p:nvGrpSpPr>
          <p:cNvPr id="44" name="Group 43"/>
          <p:cNvGrpSpPr/>
          <p:nvPr/>
        </p:nvGrpSpPr>
        <p:grpSpPr>
          <a:xfrm>
            <a:off x="5638545" y="3268901"/>
            <a:ext cx="445033" cy="845102"/>
            <a:chOff x="5636892" y="3268879"/>
            <a:chExt cx="445096" cy="845222"/>
          </a:xfrm>
        </p:grpSpPr>
        <p:sp>
          <p:nvSpPr>
            <p:cNvPr id="38" name="Down Arrow 37"/>
            <p:cNvSpPr/>
            <p:nvPr/>
          </p:nvSpPr>
          <p:spPr bwMode="auto">
            <a:xfrm>
              <a:off x="5636892" y="3268879"/>
              <a:ext cx="445096" cy="845222"/>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Oval 38"/>
            <p:cNvSpPr/>
            <p:nvPr/>
          </p:nvSpPr>
          <p:spPr bwMode="auto">
            <a:xfrm>
              <a:off x="5708177" y="3469272"/>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3</a:t>
              </a:r>
            </a:p>
          </p:txBody>
        </p:sp>
      </p:grpSp>
      <p:grpSp>
        <p:nvGrpSpPr>
          <p:cNvPr id="45" name="Group 44"/>
          <p:cNvGrpSpPr/>
          <p:nvPr/>
        </p:nvGrpSpPr>
        <p:grpSpPr>
          <a:xfrm>
            <a:off x="3007458" y="4897004"/>
            <a:ext cx="1719990" cy="390458"/>
            <a:chOff x="2481378" y="4897211"/>
            <a:chExt cx="2244288" cy="390513"/>
          </a:xfrm>
        </p:grpSpPr>
        <p:sp>
          <p:nvSpPr>
            <p:cNvPr id="40" name="Down Arrow 39"/>
            <p:cNvSpPr/>
            <p:nvPr/>
          </p:nvSpPr>
          <p:spPr bwMode="auto">
            <a:xfrm rot="5400000">
              <a:off x="3408265" y="3970324"/>
              <a:ext cx="390513" cy="2244288"/>
            </a:xfrm>
            <a:prstGeom prst="downArrow">
              <a:avLst/>
            </a:prstGeom>
            <a:solidFill>
              <a:schemeClr val="accent6"/>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1" name="Oval 40"/>
            <p:cNvSpPr/>
            <p:nvPr/>
          </p:nvSpPr>
          <p:spPr bwMode="auto">
            <a:xfrm>
              <a:off x="3452258" y="4952816"/>
              <a:ext cx="302526" cy="279304"/>
            </a:xfrm>
            <a:prstGeom prst="ellipse">
              <a:avLst/>
            </a:prstGeom>
            <a:solidFill>
              <a:schemeClr val="tx1"/>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b="1" dirty="0">
                  <a:gradFill>
                    <a:gsLst>
                      <a:gs pos="0">
                        <a:srgbClr val="FFFFFF"/>
                      </a:gs>
                      <a:gs pos="100000">
                        <a:srgbClr val="FFFFFF"/>
                      </a:gs>
                    </a:gsLst>
                    <a:lin ang="5400000" scaled="0"/>
                  </a:gradFill>
                </a:rPr>
                <a:t>3</a:t>
              </a:r>
            </a:p>
          </p:txBody>
        </p:sp>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1959" y="1934958"/>
            <a:ext cx="689438" cy="851871"/>
          </a:xfrm>
          <a:prstGeom prst="rect">
            <a:avLst/>
          </a:prstGeom>
        </p:spPr>
      </p:pic>
    </p:spTree>
    <p:extLst>
      <p:ext uri="{BB962C8B-B14F-4D97-AF65-F5344CB8AC3E}">
        <p14:creationId xmlns:p14="http://schemas.microsoft.com/office/powerpoint/2010/main" val="37594312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8912" y="1189176"/>
            <a:ext cx="8816495" cy="5482921"/>
          </a:xfrm>
          <a:prstGeom prst="rect">
            <a:avLst/>
          </a:prstGeom>
        </p:spPr>
      </p:pic>
      <p:sp>
        <p:nvSpPr>
          <p:cNvPr id="2" name="Title 1"/>
          <p:cNvSpPr>
            <a:spLocks noGrp="1"/>
          </p:cNvSpPr>
          <p:nvPr>
            <p:ph type="title"/>
          </p:nvPr>
        </p:nvSpPr>
        <p:spPr/>
        <p:txBody>
          <a:bodyPr/>
          <a:lstStyle/>
          <a:p>
            <a:r>
              <a:rPr lang="en-US" dirty="0" smtClean="0"/>
              <a:t>Setting Up An App For Push </a:t>
            </a:r>
            <a:r>
              <a:rPr lang="en-US" sz="3600" dirty="0" smtClean="0"/>
              <a:t>(Visual Studio)</a:t>
            </a:r>
            <a:endParaRPr lang="en-US" sz="3600"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10" name="Rectangle 9"/>
          <p:cNvSpPr/>
          <p:nvPr/>
        </p:nvSpPr>
        <p:spPr>
          <a:xfrm>
            <a:off x="6552163" y="4095103"/>
            <a:ext cx="2482980" cy="201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11" name="Rectangle 10"/>
          <p:cNvSpPr/>
          <p:nvPr/>
        </p:nvSpPr>
        <p:spPr>
          <a:xfrm>
            <a:off x="4521200" y="4096845"/>
            <a:ext cx="1977050" cy="199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1121434833"/>
      </p:ext>
    </p:extLst>
  </p:cSld>
  <p:clrMapOvr>
    <a:masterClrMapping/>
  </p:clrMapOvr>
  <p:transition spd="slow" advClick="0">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 Push Notification Channel</a:t>
            </a:r>
          </a:p>
        </p:txBody>
      </p:sp>
      <p:sp>
        <p:nvSpPr>
          <p:cNvPr id="3" name="Text Placeholder 2"/>
          <p:cNvSpPr>
            <a:spLocks noGrp="1"/>
          </p:cNvSpPr>
          <p:nvPr>
            <p:ph type="body" sz="quarter" idx="10"/>
          </p:nvPr>
        </p:nvSpPr>
        <p:spPr>
          <a:xfrm>
            <a:off x="269239" y="1189177"/>
            <a:ext cx="11653523" cy="1391407"/>
          </a:xfrm>
        </p:spPr>
        <p:txBody>
          <a:bodyPr/>
          <a:lstStyle/>
          <a:p>
            <a:r>
              <a:rPr lang="en-US" dirty="0"/>
              <a:t>Get Channel URL </a:t>
            </a:r>
          </a:p>
          <a:p>
            <a:endParaRPr lang="en-US" dirty="0"/>
          </a:p>
        </p:txBody>
      </p:sp>
      <p:sp>
        <p:nvSpPr>
          <p:cNvPr id="4" name="TextBox 3"/>
          <p:cNvSpPr txBox="1"/>
          <p:nvPr/>
        </p:nvSpPr>
        <p:spPr>
          <a:xfrm>
            <a:off x="468968" y="2287728"/>
            <a:ext cx="10607694" cy="430840"/>
          </a:xfrm>
          <a:prstGeom prst="rect">
            <a:avLst/>
          </a:prstGeom>
          <a:noFill/>
        </p:spPr>
        <p:txBody>
          <a:bodyPr wrap="square" lIns="0" tIns="0" rIns="0" bIns="0" rtlCol="0">
            <a:spAutoFit/>
          </a:bodyPr>
          <a:lstStyle/>
          <a:p>
            <a:pPr defTabSz="914188"/>
            <a:endParaRPr lang="en-US" sz="2800" dirty="0"/>
          </a:p>
        </p:txBody>
      </p:sp>
      <p:sp>
        <p:nvSpPr>
          <p:cNvPr id="5" name="Rectangle 4"/>
          <p:cNvSpPr/>
          <p:nvPr/>
        </p:nvSpPr>
        <p:spPr>
          <a:xfrm>
            <a:off x="366454" y="4071890"/>
            <a:ext cx="8723418" cy="1448287"/>
          </a:xfrm>
          <a:prstGeom prst="rect">
            <a:avLst/>
          </a:prstGeom>
        </p:spPr>
        <p:txBody>
          <a:bodyPr wrap="square">
            <a:spAutoFit/>
          </a:bodyPr>
          <a:lstStyle/>
          <a:p>
            <a:r>
              <a:rPr lang="en-US" sz="1765" dirty="0">
                <a:solidFill>
                  <a:srgbClr val="0000FF"/>
                </a:solidFill>
                <a:highlight>
                  <a:srgbClr val="FFFFFF"/>
                </a:highlight>
                <a:latin typeface="Consolas" panose="020B0609020204030204" pitchFamily="49" charset="0"/>
              </a:rPr>
              <a:t>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gotNotification</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PushNotificationChannel</a:t>
            </a:r>
            <a:r>
              <a:rPr lang="en-US" sz="1765" dirty="0">
                <a:solidFill>
                  <a:srgbClr val="000000"/>
                </a:solidFill>
                <a:highlight>
                  <a:srgbClr val="FFFFFF"/>
                </a:highlight>
                <a:latin typeface="Consolas" panose="020B0609020204030204" pitchFamily="49" charset="0"/>
              </a:rPr>
              <a:t> sender, </a:t>
            </a:r>
            <a:r>
              <a:rPr lang="en-US" sz="1765" dirty="0" err="1">
                <a:solidFill>
                  <a:srgbClr val="2B91AF"/>
                </a:solidFill>
                <a:highlight>
                  <a:srgbClr val="FFFFFF"/>
                </a:highlight>
                <a:latin typeface="Consolas" panose="020B0609020204030204" pitchFamily="49" charset="0"/>
              </a:rPr>
              <a:t>PushNotificationReceivedEventArgs</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args</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Debug</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args.NotificationType.ToString</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a:t>
            </a:r>
            <a:endParaRPr lang="en-US" sz="1765" dirty="0"/>
          </a:p>
        </p:txBody>
      </p:sp>
      <p:sp>
        <p:nvSpPr>
          <p:cNvPr id="6" name="Rectangle 5"/>
          <p:cNvSpPr/>
          <p:nvPr/>
        </p:nvSpPr>
        <p:spPr>
          <a:xfrm>
            <a:off x="366454" y="2311226"/>
            <a:ext cx="11386604" cy="1448287"/>
          </a:xfrm>
          <a:prstGeom prst="rect">
            <a:avLst/>
          </a:prstGeom>
        </p:spPr>
        <p:txBody>
          <a:bodyPr wrap="square">
            <a:spAutoFit/>
          </a:bodyPr>
          <a:lstStyle/>
          <a:p>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channel = </a:t>
            </a:r>
            <a:r>
              <a:rPr lang="en-US" sz="1765" dirty="0">
                <a:solidFill>
                  <a:srgbClr val="0000FF"/>
                </a:solidFill>
                <a:highlight>
                  <a:srgbClr val="FFFFFF"/>
                </a:highlight>
                <a:latin typeface="Consolas" panose="020B0609020204030204" pitchFamily="49" charset="0"/>
              </a:rPr>
              <a:t>await</a:t>
            </a:r>
            <a:endParaRPr lang="en-US" sz="1765" dirty="0">
              <a:solidFill>
                <a:srgbClr val="000000"/>
              </a:solidFill>
              <a:highlight>
                <a:srgbClr val="FFFFFF"/>
              </a:highlight>
              <a:latin typeface="Consolas" panose="020B0609020204030204" pitchFamily="49" charset="0"/>
            </a:endParaRPr>
          </a:p>
          <a:p>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PushNotificationChannelManager</a:t>
            </a:r>
            <a:r>
              <a:rPr lang="en-US" sz="1765" dirty="0">
                <a:solidFill>
                  <a:srgbClr val="000000"/>
                </a:solidFill>
                <a:highlight>
                  <a:srgbClr val="FFFFFF"/>
                </a:highlight>
                <a:latin typeface="Consolas" panose="020B0609020204030204" pitchFamily="49" charset="0"/>
              </a:rPr>
              <a:t>.CreatePushNotificationChannelForApplicationAsync();</a:t>
            </a:r>
          </a:p>
          <a:p>
            <a:r>
              <a:rPr lang="en-US" sz="1765" dirty="0" err="1">
                <a:solidFill>
                  <a:srgbClr val="000000"/>
                </a:solidFill>
                <a:highlight>
                  <a:srgbClr val="FFFFFF"/>
                </a:highlight>
                <a:latin typeface="Consolas" panose="020B0609020204030204" pitchFamily="49" charset="0"/>
              </a:rPr>
              <a:t>SaveUriForNotificationService</a:t>
            </a:r>
            <a:r>
              <a:rPr lang="en-US" sz="1765" dirty="0">
                <a:solidFill>
                  <a:srgbClr val="000000"/>
                </a:solidFill>
                <a:highlight>
                  <a:srgbClr val="FFFFFF"/>
                </a:highlight>
                <a:latin typeface="Consolas" panose="020B0609020204030204" pitchFamily="49" charset="0"/>
              </a:rPr>
              <a:t>(</a:t>
            </a:r>
            <a:r>
              <a:rPr lang="en-US" sz="1765" dirty="0" err="1">
                <a:solidFill>
                  <a:srgbClr val="000000"/>
                </a:solidFill>
                <a:highlight>
                  <a:srgbClr val="FFFFFF"/>
                </a:highlight>
                <a:latin typeface="Consolas" panose="020B0609020204030204" pitchFamily="49" charset="0"/>
              </a:rPr>
              <a:t>channel.Uri</a:t>
            </a:r>
            <a:r>
              <a:rPr lang="en-US" sz="1765" dirty="0">
                <a:solidFill>
                  <a:srgbClr val="000000"/>
                </a:solidFill>
                <a:highlight>
                  <a:srgbClr val="FFFFFF"/>
                </a:highlight>
                <a:latin typeface="Consolas" panose="020B0609020204030204" pitchFamily="49" charset="0"/>
              </a:rPr>
              <a:t>);</a:t>
            </a:r>
          </a:p>
          <a:p>
            <a:r>
              <a:rPr lang="en-US" sz="1765" dirty="0">
                <a:solidFill>
                  <a:srgbClr val="000000"/>
                </a:solidFill>
                <a:highlight>
                  <a:srgbClr val="FFFFFF"/>
                </a:highlight>
                <a:latin typeface="Consolas" panose="020B0609020204030204" pitchFamily="49" charset="0"/>
              </a:rPr>
              <a:t>            </a:t>
            </a:r>
          </a:p>
          <a:p>
            <a:r>
              <a:rPr lang="en-US" sz="1765" dirty="0" err="1">
                <a:solidFill>
                  <a:srgbClr val="000000"/>
                </a:solidFill>
                <a:highlight>
                  <a:srgbClr val="FFFFFF"/>
                </a:highlight>
                <a:latin typeface="Consolas" panose="020B0609020204030204" pitchFamily="49" charset="0"/>
              </a:rPr>
              <a:t>channel.PushNotificationReceived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channel_PushNotificationReceived</a:t>
            </a:r>
            <a:r>
              <a:rPr lang="en-US" sz="1765" dirty="0">
                <a:solidFill>
                  <a:srgbClr val="000000"/>
                </a:solidFill>
                <a:highlight>
                  <a:srgbClr val="FFFFFF"/>
                </a:highlight>
                <a:latin typeface="Consolas" panose="020B0609020204030204" pitchFamily="49" charset="0"/>
              </a:rPr>
              <a:t>;</a:t>
            </a:r>
            <a:endParaRPr lang="en-US" sz="1765" dirty="0"/>
          </a:p>
        </p:txBody>
      </p:sp>
    </p:spTree>
    <p:extLst>
      <p:ext uri="{BB962C8B-B14F-4D97-AF65-F5344CB8AC3E}">
        <p14:creationId xmlns:p14="http://schemas.microsoft.com/office/powerpoint/2010/main" val="202750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Push Notifications</a:t>
            </a:r>
            <a:endParaRPr lang="en-US" dirty="0"/>
          </a:p>
        </p:txBody>
      </p:sp>
      <p:sp>
        <p:nvSpPr>
          <p:cNvPr id="5" name="Text Placeholder 4"/>
          <p:cNvSpPr>
            <a:spLocks noGrp="1"/>
          </p:cNvSpPr>
          <p:nvPr>
            <p:ph type="body" sz="quarter" idx="10"/>
          </p:nvPr>
        </p:nvSpPr>
        <p:spPr>
          <a:xfrm>
            <a:off x="269240" y="1189177"/>
            <a:ext cx="5950132" cy="1985641"/>
          </a:xfrm>
        </p:spPr>
        <p:txBody>
          <a:bodyPr/>
          <a:lstStyle/>
          <a:p>
            <a:r>
              <a:rPr lang="en-US" sz="4000" dirty="0">
                <a:latin typeface="+mn-lt"/>
              </a:rPr>
              <a:t>Sample </a:t>
            </a:r>
            <a:r>
              <a:rPr lang="en-US" sz="4000" dirty="0" smtClean="0">
                <a:latin typeface="+mn-lt"/>
              </a:rPr>
              <a:t>Azure Web app </a:t>
            </a:r>
            <a:r>
              <a:rPr lang="en-US" sz="4000" dirty="0">
                <a:latin typeface="+mn-lt"/>
              </a:rPr>
              <a:t>for Push </a:t>
            </a:r>
            <a:r>
              <a:rPr lang="en-US" sz="4000" dirty="0" smtClean="0">
                <a:latin typeface="+mn-lt"/>
              </a:rPr>
              <a:t>Notifications:</a:t>
            </a:r>
          </a:p>
          <a:p>
            <a:pPr lvl="1" defTabSz="914188"/>
            <a:r>
              <a:rPr lang="en-US" dirty="0" smtClean="0"/>
              <a:t>Website: </a:t>
            </a:r>
            <a:r>
              <a:rPr lang="en-US" sz="2000" dirty="0" smtClean="0">
                <a:hlinkClick r:id="rId3"/>
              </a:rPr>
              <a:t>http</a:t>
            </a:r>
            <a:r>
              <a:rPr lang="en-US" sz="2000" dirty="0">
                <a:hlinkClick r:id="rId3"/>
              </a:rPr>
              <a:t>://pushtestserver.azurewebsites.net/wns/</a:t>
            </a:r>
            <a:r>
              <a:rPr lang="en-US" sz="2000" dirty="0"/>
              <a:t> </a:t>
            </a:r>
            <a:endParaRPr lang="en-US" sz="2000" dirty="0" smtClean="0"/>
          </a:p>
          <a:p>
            <a:pPr lvl="1" defTabSz="914188"/>
            <a:r>
              <a:rPr lang="en-US" sz="2000" dirty="0" smtClean="0"/>
              <a:t>Code: </a:t>
            </a:r>
            <a:r>
              <a:rPr lang="en-US" sz="2000" dirty="0" smtClean="0">
                <a:hlinkClick r:id="rId4"/>
              </a:rPr>
              <a:t>https</a:t>
            </a:r>
            <a:r>
              <a:rPr lang="en-US" sz="2000" dirty="0">
                <a:hlinkClick r:id="rId4"/>
              </a:rPr>
              <a:t>://code.msdn.microsoft.com/windowsazure/WNS-for-Windows-and-83fd21f6</a:t>
            </a:r>
            <a:r>
              <a:rPr lang="en-US" sz="2000" dirty="0"/>
              <a:t> </a:t>
            </a:r>
          </a:p>
          <a:p>
            <a:pPr defTabSz="914188"/>
            <a:endParaRPr lang="en-US" sz="4000" dirty="0" smtClean="0">
              <a:latin typeface="+mn-lt"/>
            </a:endParaRPr>
          </a:p>
          <a:p>
            <a:pPr defTabSz="914188"/>
            <a:endParaRPr lang="en-US" sz="2800" dirty="0"/>
          </a:p>
          <a:p>
            <a:endParaRPr lang="en-US" sz="4000" dirty="0"/>
          </a:p>
          <a:p>
            <a:endParaRPr lang="en-GB"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6987" y="1334277"/>
            <a:ext cx="5068093" cy="4020179"/>
          </a:xfrm>
          <a:prstGeom prst="rect">
            <a:avLst/>
          </a:prstGeom>
        </p:spPr>
      </p:pic>
      <p:sp>
        <p:nvSpPr>
          <p:cNvPr id="9" name="Rounded Rectangle 8"/>
          <p:cNvSpPr/>
          <p:nvPr/>
        </p:nvSpPr>
        <p:spPr>
          <a:xfrm>
            <a:off x="7063273" y="3325705"/>
            <a:ext cx="1530221" cy="158621"/>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
        <p:nvSpPr>
          <p:cNvPr id="10" name="Oval 9"/>
          <p:cNvSpPr/>
          <p:nvPr/>
        </p:nvSpPr>
        <p:spPr>
          <a:xfrm>
            <a:off x="7203233" y="3344367"/>
            <a:ext cx="1268963" cy="158621"/>
          </a:xfrm>
          <a:prstGeom prst="ellipse">
            <a:avLst/>
          </a:prstGeom>
          <a:solidFill>
            <a:srgbClr val="FFFFFF"/>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GB" sz="2000" dirty="0" err="1" smtClean="0"/>
          </a:p>
        </p:txBody>
      </p:sp>
    </p:spTree>
    <p:extLst>
      <p:ext uri="{BB962C8B-B14F-4D97-AF65-F5344CB8AC3E}">
        <p14:creationId xmlns:p14="http://schemas.microsoft.com/office/powerpoint/2010/main" val="4285176664"/>
      </p:ext>
    </p:extLst>
  </p:cSld>
  <p:clrMapOvr>
    <a:masterClrMapping/>
  </p:clrMapOvr>
  <p:transition spd="slow" advClick="0">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 Simulation Engine</a:t>
            </a:r>
            <a:endParaRPr lang="en-US" dirty="0"/>
          </a:p>
        </p:txBody>
      </p:sp>
      <p:sp>
        <p:nvSpPr>
          <p:cNvPr id="4"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3" name="Rectangle 2"/>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sp>
        <p:nvSpPr>
          <p:cNvPr id="6" name="Rectangle 7"/>
          <p:cNvSpPr>
            <a:spLocks noChangeArrowheads="1"/>
          </p:cNvSpPr>
          <p:nvPr/>
        </p:nvSpPr>
        <p:spPr bwMode="auto">
          <a:xfrm>
            <a:off x="2453" y="-186911"/>
            <a:ext cx="184705" cy="374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p>
            <a:pPr defTabSz="914188"/>
            <a:endParaRPr lang="en-US" dirty="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43299" y="1120025"/>
            <a:ext cx="6305401" cy="5588199"/>
          </a:xfrm>
          <a:prstGeom prst="rect">
            <a:avLst/>
          </a:prstGeom>
        </p:spPr>
      </p:pic>
    </p:spTree>
    <p:extLst>
      <p:ext uri="{BB962C8B-B14F-4D97-AF65-F5344CB8AC3E}">
        <p14:creationId xmlns:p14="http://schemas.microsoft.com/office/powerpoint/2010/main" val="297065761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5882" dirty="0"/>
              <a:t>Push </a:t>
            </a:r>
            <a:r>
              <a:rPr lang="en-GB" sz="5882" dirty="0" smtClean="0"/>
              <a:t>Notifications</a:t>
            </a:r>
            <a:endParaRPr lang="en-GB" sz="5882" dirty="0"/>
          </a:p>
        </p:txBody>
      </p:sp>
      <p:sp>
        <p:nvSpPr>
          <p:cNvPr id="8" name="Text Placeholder 7"/>
          <p:cNvSpPr>
            <a:spLocks noGrp="1"/>
          </p:cNvSpPr>
          <p:nvPr>
            <p:ph type="body" sz="quarter" idx="12"/>
          </p:nvPr>
        </p:nvSpPr>
        <p:spPr/>
        <p:txBody>
          <a:bodyPr/>
          <a:lstStyle/>
          <a:p>
            <a:r>
              <a:rPr lang="en-GB" dirty="0" smtClean="0"/>
              <a:t>demo</a:t>
            </a:r>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3870773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Push payloads</a:t>
            </a:r>
            <a:endParaRPr lang="en-GB" dirty="0"/>
          </a:p>
        </p:txBody>
      </p:sp>
      <p:sp>
        <p:nvSpPr>
          <p:cNvPr id="4" name="Text Placeholder 3"/>
          <p:cNvSpPr>
            <a:spLocks noGrp="1"/>
          </p:cNvSpPr>
          <p:nvPr>
            <p:ph type="body" sz="quarter" idx="10"/>
          </p:nvPr>
        </p:nvSpPr>
        <p:spPr/>
        <p:txBody>
          <a:bodyPr/>
          <a:lstStyle/>
          <a:p>
            <a:r>
              <a:rPr lang="en-GB" dirty="0" smtClean="0"/>
              <a:t>All the same notifications that you can send locally from within your app</a:t>
            </a:r>
          </a:p>
          <a:p>
            <a:pPr lvl="1"/>
            <a:r>
              <a:rPr lang="en-GB" dirty="0" smtClean="0"/>
              <a:t>Tile</a:t>
            </a:r>
          </a:p>
          <a:p>
            <a:pPr lvl="1"/>
            <a:r>
              <a:rPr lang="en-GB" dirty="0" smtClean="0"/>
              <a:t>Toast</a:t>
            </a:r>
          </a:p>
          <a:p>
            <a:pPr lvl="1"/>
            <a:r>
              <a:rPr lang="en-GB" dirty="0" smtClean="0"/>
              <a:t>Badge</a:t>
            </a:r>
          </a:p>
          <a:p>
            <a:pPr lvl="1"/>
            <a:r>
              <a:rPr lang="en-GB" dirty="0" smtClean="0"/>
              <a:t>Raw</a:t>
            </a:r>
          </a:p>
          <a:p>
            <a:r>
              <a:rPr lang="en-GB" dirty="0" smtClean="0"/>
              <a:t>All the same templates</a:t>
            </a:r>
          </a:p>
          <a:p>
            <a:pPr lvl="1"/>
            <a:r>
              <a:rPr lang="en-GB" dirty="0" smtClean="0"/>
              <a:t>‘Traditional’ templates from the template </a:t>
            </a:r>
            <a:r>
              <a:rPr lang="en-GB" dirty="0" err="1" smtClean="0"/>
              <a:t>catalog</a:t>
            </a:r>
            <a:endParaRPr lang="en-GB" dirty="0" smtClean="0"/>
          </a:p>
          <a:p>
            <a:pPr lvl="1"/>
            <a:r>
              <a:rPr lang="en-GB" dirty="0" smtClean="0"/>
              <a:t>New flexible templates</a:t>
            </a:r>
            <a:endParaRPr lang="en-GB" dirty="0"/>
          </a:p>
        </p:txBody>
      </p:sp>
    </p:spTree>
    <p:extLst>
      <p:ext uri="{BB962C8B-B14F-4D97-AF65-F5344CB8AC3E}">
        <p14:creationId xmlns:p14="http://schemas.microsoft.com/office/powerpoint/2010/main" val="29276313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Action Center</a:t>
            </a:r>
            <a:br>
              <a:rPr lang="en-US" dirty="0" smtClean="0"/>
            </a:br>
            <a:r>
              <a:rPr lang="en-US" sz="3200" dirty="0" smtClean="0"/>
              <a:t>managing your notification space</a:t>
            </a:r>
            <a:endParaRPr lang="en-US" dirty="0"/>
          </a:p>
        </p:txBody>
      </p:sp>
    </p:spTree>
    <p:extLst>
      <p:ext uri="{BB962C8B-B14F-4D97-AF65-F5344CB8AC3E}">
        <p14:creationId xmlns:p14="http://schemas.microsoft.com/office/powerpoint/2010/main" val="126979785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&amp; Quick actions</a:t>
            </a:r>
            <a:endParaRPr lang="en-US" dirty="0"/>
          </a:p>
        </p:txBody>
      </p:sp>
      <p:pic>
        <p:nvPicPr>
          <p:cNvPr id="8" name="Content Placeholder 7"/>
          <p:cNvPicPr>
            <a:picLocks noGrp="1" noChangeAspect="1"/>
          </p:cNvPicPr>
          <p:nvPr>
            <p:ph sz="quarter" idx="4294967295"/>
          </p:nvPr>
        </p:nvPicPr>
        <p:blipFill>
          <a:blip r:embed="rId2">
            <a:extLst>
              <a:ext uri="{28A0092B-C50C-407E-A947-70E740481C1C}">
                <a14:useLocalDpi xmlns:a14="http://schemas.microsoft.com/office/drawing/2010/main"/>
              </a:ext>
            </a:extLst>
          </a:blip>
          <a:stretch>
            <a:fillRect/>
          </a:stretch>
        </p:blipFill>
        <p:spPr>
          <a:xfrm>
            <a:off x="413657" y="1531938"/>
            <a:ext cx="2625725" cy="4652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Content Placeholder 8"/>
          <p:cNvPicPr>
            <a:picLocks noGrp="1" noChangeAspect="1"/>
          </p:cNvPicPr>
          <p:nvPr>
            <p:ph sz="quarter" idx="4294967295"/>
          </p:nvPr>
        </p:nvPicPr>
        <p:blipFill>
          <a:blip r:embed="rId3" cstate="screen">
            <a:extLst>
              <a:ext uri="{28A0092B-C50C-407E-A947-70E740481C1C}">
                <a14:useLocalDpi xmlns:a14="http://schemas.microsoft.com/office/drawing/2010/main"/>
              </a:ext>
            </a:extLst>
          </a:blip>
          <a:stretch>
            <a:fillRect/>
          </a:stretch>
        </p:blipFill>
        <p:spPr>
          <a:xfrm>
            <a:off x="3493407" y="1531938"/>
            <a:ext cx="8299450" cy="4672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8535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Management APIs</a:t>
            </a:r>
            <a:endParaRPr lang="en-US" dirty="0"/>
          </a:p>
        </p:txBody>
      </p:sp>
      <p:sp>
        <p:nvSpPr>
          <p:cNvPr id="4" name="Text Placeholder 3"/>
          <p:cNvSpPr>
            <a:spLocks noGrp="1"/>
          </p:cNvSpPr>
          <p:nvPr>
            <p:ph type="body" sz="quarter" idx="10"/>
          </p:nvPr>
        </p:nvSpPr>
        <p:spPr>
          <a:xfrm>
            <a:off x="269239" y="1189177"/>
            <a:ext cx="11653523" cy="4093172"/>
          </a:xfrm>
        </p:spPr>
        <p:txBody>
          <a:bodyPr/>
          <a:lstStyle/>
          <a:p>
            <a:r>
              <a:rPr lang="en-US" dirty="0"/>
              <a:t>Manage app notifications</a:t>
            </a:r>
          </a:p>
          <a:p>
            <a:r>
              <a:rPr lang="en-US" dirty="0"/>
              <a:t>Developers </a:t>
            </a:r>
            <a:r>
              <a:rPr lang="en-US" dirty="0" smtClean="0"/>
              <a:t>can:</a:t>
            </a:r>
          </a:p>
          <a:p>
            <a:pPr lvl="1"/>
            <a:r>
              <a:rPr lang="en-GB" sz="2800" dirty="0"/>
              <a:t>Remove one or many notifications</a:t>
            </a:r>
          </a:p>
          <a:p>
            <a:pPr lvl="1"/>
            <a:r>
              <a:rPr lang="en-GB" sz="2800" dirty="0"/>
              <a:t>Tag and group notifications</a:t>
            </a:r>
          </a:p>
          <a:p>
            <a:pPr lvl="1"/>
            <a:r>
              <a:rPr lang="en-GB" sz="2800" dirty="0"/>
              <a:t>Replace a notification with a new one</a:t>
            </a:r>
          </a:p>
          <a:p>
            <a:pPr lvl="1"/>
            <a:r>
              <a:rPr lang="en-GB" sz="2800" dirty="0"/>
              <a:t>Set an expiration on notifications</a:t>
            </a:r>
          </a:p>
          <a:p>
            <a:pPr lvl="1"/>
            <a:r>
              <a:rPr lang="en-GB" sz="2800" dirty="0"/>
              <a:t>Send “Ghost Toast” notifications (only show up in the notification </a:t>
            </a:r>
            <a:r>
              <a:rPr lang="en-GB" sz="2800" dirty="0" err="1"/>
              <a:t>center</a:t>
            </a:r>
            <a:r>
              <a:rPr lang="en-GB" sz="2800" dirty="0"/>
              <a:t>)</a:t>
            </a:r>
          </a:p>
          <a:p>
            <a:pPr lvl="2" indent="0">
              <a:buNone/>
            </a:pPr>
            <a:endParaRPr lang="en-US" dirty="0" smtClean="0"/>
          </a:p>
        </p:txBody>
      </p:sp>
      <p:sp>
        <p:nvSpPr>
          <p:cNvPr id="5" name="Rectangle 4"/>
          <p:cNvSpPr/>
          <p:nvPr/>
        </p:nvSpPr>
        <p:spPr>
          <a:xfrm>
            <a:off x="298809" y="5282349"/>
            <a:ext cx="11623954" cy="1176733"/>
          </a:xfrm>
          <a:prstGeom prst="rect">
            <a:avLst/>
          </a:prstGeom>
        </p:spPr>
        <p:txBody>
          <a:bodyPr wrap="square">
            <a:spAutoFit/>
          </a:bodyPr>
          <a:lstStyle/>
          <a:p>
            <a:r>
              <a:rPr lang="en-US" sz="2353" dirty="0" err="1">
                <a:solidFill>
                  <a:srgbClr val="2B91AF"/>
                </a:solidFill>
                <a:highlight>
                  <a:srgbClr val="FFFFFF"/>
                </a:highlight>
                <a:latin typeface="Consolas" panose="020B0609020204030204" pitchFamily="49" charset="0"/>
              </a:rPr>
              <a:t>ToastNotificationHistory</a:t>
            </a:r>
            <a:r>
              <a:rPr lang="en-US" sz="2353" dirty="0">
                <a:solidFill>
                  <a:srgbClr val="000000"/>
                </a:solidFill>
                <a:highlight>
                  <a:srgbClr val="FFFFFF"/>
                </a:highlight>
                <a:latin typeface="Consolas" panose="020B0609020204030204" pitchFamily="49" charset="0"/>
              </a:rPr>
              <a:t> </a:t>
            </a:r>
            <a:r>
              <a:rPr lang="en-US" sz="2353" dirty="0" err="1">
                <a:solidFill>
                  <a:srgbClr val="000000"/>
                </a:solidFill>
                <a:highlight>
                  <a:srgbClr val="FFFFFF"/>
                </a:highlight>
                <a:latin typeface="Consolas" panose="020B0609020204030204" pitchFamily="49" charset="0"/>
              </a:rPr>
              <a:t>tnh</a:t>
            </a:r>
            <a:r>
              <a:rPr lang="en-US" sz="2353" dirty="0">
                <a:solidFill>
                  <a:srgbClr val="000000"/>
                </a:solidFill>
                <a:highlight>
                  <a:srgbClr val="FFFFFF"/>
                </a:highlight>
                <a:latin typeface="Consolas" panose="020B0609020204030204" pitchFamily="49" charset="0"/>
              </a:rPr>
              <a:t> = </a:t>
            </a:r>
            <a:r>
              <a:rPr lang="en-US" sz="2353" dirty="0" err="1">
                <a:solidFill>
                  <a:srgbClr val="2B91AF"/>
                </a:solidFill>
                <a:highlight>
                  <a:srgbClr val="FFFFFF"/>
                </a:highlight>
                <a:latin typeface="Consolas" panose="020B0609020204030204" pitchFamily="49" charset="0"/>
              </a:rPr>
              <a:t>ToastNotificationManager</a:t>
            </a:r>
            <a:r>
              <a:rPr lang="en-US" sz="2353" dirty="0" err="1">
                <a:solidFill>
                  <a:srgbClr val="000000"/>
                </a:solidFill>
                <a:highlight>
                  <a:srgbClr val="FFFFFF"/>
                </a:highlight>
                <a:latin typeface="Consolas" panose="020B0609020204030204" pitchFamily="49" charset="0"/>
              </a:rPr>
              <a:t>.History</a:t>
            </a:r>
            <a:r>
              <a:rPr lang="en-US" sz="2353" dirty="0">
                <a:solidFill>
                  <a:srgbClr val="000000"/>
                </a:solidFill>
                <a:highlight>
                  <a:srgbClr val="FFFFFF"/>
                </a:highlight>
                <a:latin typeface="Consolas" panose="020B0609020204030204" pitchFamily="49" charset="0"/>
              </a:rPr>
              <a:t>;</a:t>
            </a:r>
          </a:p>
          <a:p>
            <a:r>
              <a:rPr lang="en-US" sz="2353" dirty="0" err="1">
                <a:solidFill>
                  <a:srgbClr val="000000"/>
                </a:solidFill>
                <a:highlight>
                  <a:srgbClr val="FFFFFF"/>
                </a:highlight>
                <a:latin typeface="Consolas" panose="020B0609020204030204" pitchFamily="49" charset="0"/>
              </a:rPr>
              <a:t>tnh.Remove</a:t>
            </a:r>
            <a:r>
              <a:rPr lang="en-US" sz="2353" dirty="0">
                <a:solidFill>
                  <a:srgbClr val="000000"/>
                </a:solidFill>
                <a:highlight>
                  <a:srgbClr val="FFFFFF"/>
                </a:highlight>
                <a:latin typeface="Consolas" panose="020B0609020204030204" pitchFamily="49" charset="0"/>
              </a:rPr>
              <a:t>(</a:t>
            </a:r>
            <a:r>
              <a:rPr lang="en-US" sz="2353" dirty="0">
                <a:solidFill>
                  <a:srgbClr val="A31515"/>
                </a:solidFill>
                <a:highlight>
                  <a:srgbClr val="FFFFFF"/>
                </a:highlight>
                <a:latin typeface="Consolas" panose="020B0609020204030204" pitchFamily="49" charset="0"/>
              </a:rPr>
              <a:t>"</a:t>
            </a:r>
            <a:r>
              <a:rPr lang="en-US" sz="2353" dirty="0" smtClean="0">
                <a:solidFill>
                  <a:srgbClr val="A31515"/>
                </a:solidFill>
                <a:highlight>
                  <a:srgbClr val="FFFFFF"/>
                </a:highlight>
                <a:latin typeface="Consolas" panose="020B0609020204030204" pitchFamily="49" charset="0"/>
              </a:rPr>
              <a:t>Windows 10 Toast #1"</a:t>
            </a:r>
            <a:r>
              <a:rPr lang="en-US" sz="2353" dirty="0" smtClean="0">
                <a:solidFill>
                  <a:srgbClr val="000000"/>
                </a:solidFill>
                <a:highlight>
                  <a:srgbClr val="FFFFFF"/>
                </a:highlight>
                <a:latin typeface="Consolas" panose="020B0609020204030204" pitchFamily="49" charset="0"/>
              </a:rPr>
              <a:t>);</a:t>
            </a:r>
            <a:endParaRPr lang="en-US" sz="2353" dirty="0">
              <a:solidFill>
                <a:srgbClr val="000000"/>
              </a:solidFill>
              <a:highlight>
                <a:srgbClr val="FFFFFF"/>
              </a:highlight>
              <a:latin typeface="Consolas" panose="020B0609020204030204" pitchFamily="49" charset="0"/>
            </a:endParaRPr>
          </a:p>
          <a:p>
            <a:r>
              <a:rPr lang="en-US" sz="2353" dirty="0" err="1">
                <a:solidFill>
                  <a:srgbClr val="000000"/>
                </a:solidFill>
                <a:highlight>
                  <a:srgbClr val="FFFFFF"/>
                </a:highlight>
                <a:latin typeface="Consolas" panose="020B0609020204030204" pitchFamily="49" charset="0"/>
              </a:rPr>
              <a:t>tnh.RemoveGroup</a:t>
            </a:r>
            <a:r>
              <a:rPr lang="en-US" sz="2353" dirty="0">
                <a:solidFill>
                  <a:srgbClr val="000000"/>
                </a:solidFill>
                <a:highlight>
                  <a:srgbClr val="FFFFFF"/>
                </a:highlight>
                <a:latin typeface="Consolas" panose="020B0609020204030204" pitchFamily="49" charset="0"/>
              </a:rPr>
              <a:t>(</a:t>
            </a:r>
            <a:r>
              <a:rPr lang="en-US" sz="2353" dirty="0">
                <a:solidFill>
                  <a:srgbClr val="A31515"/>
                </a:solidFill>
                <a:highlight>
                  <a:srgbClr val="FFFFFF"/>
                </a:highlight>
                <a:latin typeface="Consolas" panose="020B0609020204030204" pitchFamily="49" charset="0"/>
              </a:rPr>
              <a:t>"JumpStart"</a:t>
            </a:r>
            <a:r>
              <a:rPr lang="en-US" sz="2353" dirty="0">
                <a:solidFill>
                  <a:srgbClr val="000000"/>
                </a:solidFill>
                <a:highlight>
                  <a:srgbClr val="FFFFFF"/>
                </a:highlight>
                <a:latin typeface="Consolas" panose="020B0609020204030204" pitchFamily="49" charset="0"/>
              </a:rPr>
              <a:t>);</a:t>
            </a:r>
            <a:endParaRPr lang="en-US" sz="2353" dirty="0"/>
          </a:p>
        </p:txBody>
      </p:sp>
    </p:spTree>
    <p:extLst>
      <p:ext uri="{BB962C8B-B14F-4D97-AF65-F5344CB8AC3E}">
        <p14:creationId xmlns:p14="http://schemas.microsoft.com/office/powerpoint/2010/main" val="299446377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Updating tiles</a:t>
            </a:r>
            <a:endParaRPr lang="en-US" dirty="0"/>
          </a:p>
        </p:txBody>
      </p:sp>
      <p:sp>
        <p:nvSpPr>
          <p:cNvPr id="4" name="Text Placeholder 3"/>
          <p:cNvSpPr>
            <a:spLocks noGrp="1"/>
          </p:cNvSpPr>
          <p:nvPr>
            <p:ph type="body" sz="quarter" idx="10"/>
          </p:nvPr>
        </p:nvSpPr>
        <p:spPr/>
        <p:txBody>
          <a:bodyPr/>
          <a:lstStyle/>
          <a:p>
            <a:r>
              <a:rPr lang="en-US" smtClean="0"/>
              <a:t>Scheduled</a:t>
            </a:r>
          </a:p>
          <a:p>
            <a:pPr lvl="1"/>
            <a:r>
              <a:rPr lang="en-US" smtClean="0"/>
              <a:t>Set template and time with “ScheduledTileNotification”</a:t>
            </a:r>
          </a:p>
          <a:p>
            <a:r>
              <a:rPr lang="en-US" smtClean="0"/>
              <a:t>Periodic</a:t>
            </a:r>
          </a:p>
          <a:p>
            <a:pPr lvl="1"/>
            <a:r>
              <a:rPr lang="en-US" smtClean="0"/>
              <a:t>Pull from URL 30m / 60m / 6h / 12h / 24h</a:t>
            </a:r>
          </a:p>
          <a:p>
            <a:r>
              <a:rPr lang="en-US" smtClean="0"/>
              <a:t>Local</a:t>
            </a:r>
          </a:p>
          <a:p>
            <a:pPr lvl="1"/>
            <a:r>
              <a:rPr lang="en-US" smtClean="0"/>
              <a:t>Update from (foreground/background) app</a:t>
            </a:r>
          </a:p>
          <a:p>
            <a:r>
              <a:rPr lang="en-US" smtClean="0"/>
              <a:t>Push</a:t>
            </a:r>
          </a:p>
          <a:p>
            <a:pPr lvl="1"/>
            <a:r>
              <a:rPr lang="en-US" smtClean="0"/>
              <a:t>Use push services</a:t>
            </a:r>
          </a:p>
          <a:p>
            <a:pPr lvl="1"/>
            <a:r>
              <a:rPr lang="en-US" smtClean="0"/>
              <a:t>Update badge</a:t>
            </a:r>
            <a:endParaRPr lang="en-US" dirty="0"/>
          </a:p>
        </p:txBody>
      </p:sp>
    </p:spTree>
    <p:extLst>
      <p:ext uri="{BB962C8B-B14F-4D97-AF65-F5344CB8AC3E}">
        <p14:creationId xmlns:p14="http://schemas.microsoft.com/office/powerpoint/2010/main" val="308448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9" presetClass="emph" presetSubtype="0" grpId="1" nodeType="withEffect">
                                  <p:stCondLst>
                                    <p:cond delay="0"/>
                                  </p:stCondLst>
                                  <p:childTnLst>
                                    <p:set>
                                      <p:cBhvr rctx="PPT">
                                        <p:cTn id="20" dur="indefinite"/>
                                        <p:tgtEl>
                                          <p:spTgt spid="4">
                                            <p:txEl>
                                              <p:pRg st="0" end="0"/>
                                            </p:txEl>
                                          </p:spTgt>
                                        </p:tgtEl>
                                        <p:attrNameLst>
                                          <p:attrName>style.opacity</p:attrName>
                                        </p:attrNameLst>
                                      </p:cBhvr>
                                      <p:to>
                                        <p:strVal val="0.5"/>
                                      </p:to>
                                    </p:set>
                                    <p:animEffect filter="image" prLst="opacity: 0.5">
                                      <p:cBhvr rctx="IE">
                                        <p:cTn id="21" dur="indefinite"/>
                                        <p:tgtEl>
                                          <p:spTgt spid="4">
                                            <p:txEl>
                                              <p:pRg st="0" end="0"/>
                                            </p:txEl>
                                          </p:spTgt>
                                        </p:tgtEl>
                                      </p:cBhvr>
                                    </p:animEffect>
                                  </p:childTnLst>
                                </p:cTn>
                              </p:par>
                              <p:par>
                                <p:cTn id="22" presetID="9" presetClass="emph" presetSubtype="0" grpId="1" nodeType="withEffect">
                                  <p:stCondLst>
                                    <p:cond delay="0"/>
                                  </p:stCondLst>
                                  <p:childTnLst>
                                    <p:set>
                                      <p:cBhvr rctx="PPT">
                                        <p:cTn id="23" dur="indefinite"/>
                                        <p:tgtEl>
                                          <p:spTgt spid="4">
                                            <p:txEl>
                                              <p:pRg st="1" end="1"/>
                                            </p:txEl>
                                          </p:spTgt>
                                        </p:tgtEl>
                                        <p:attrNameLst>
                                          <p:attrName>style.opacity</p:attrName>
                                        </p:attrNameLst>
                                      </p:cBhvr>
                                      <p:to>
                                        <p:strVal val="0.5"/>
                                      </p:to>
                                    </p:set>
                                    <p:animEffect filter="image" prLst="opacity: 0.5">
                                      <p:cBhvr rctx="IE">
                                        <p:cTn id="24" dur="indefinite"/>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9" presetClass="emph" presetSubtype="0" grpId="1" nodeType="withEffect">
                                  <p:stCondLst>
                                    <p:cond delay="0"/>
                                  </p:stCondLst>
                                  <p:childTnLst>
                                    <p:set>
                                      <p:cBhvr rctx="PPT">
                                        <p:cTn id="34" dur="indefinite"/>
                                        <p:tgtEl>
                                          <p:spTgt spid="4">
                                            <p:txEl>
                                              <p:pRg st="2" end="2"/>
                                            </p:txEl>
                                          </p:spTgt>
                                        </p:tgtEl>
                                        <p:attrNameLst>
                                          <p:attrName>style.opacity</p:attrName>
                                        </p:attrNameLst>
                                      </p:cBhvr>
                                      <p:to>
                                        <p:strVal val="0.5"/>
                                      </p:to>
                                    </p:set>
                                    <p:animEffect filter="image" prLst="opacity: 0.5">
                                      <p:cBhvr rctx="IE">
                                        <p:cTn id="35" dur="indefinite"/>
                                        <p:tgtEl>
                                          <p:spTgt spid="4">
                                            <p:txEl>
                                              <p:pRg st="2" end="2"/>
                                            </p:txEl>
                                          </p:spTgt>
                                        </p:tgtEl>
                                      </p:cBhvr>
                                    </p:animEffect>
                                  </p:childTnLst>
                                </p:cTn>
                              </p:par>
                              <p:par>
                                <p:cTn id="36" presetID="9" presetClass="emph" presetSubtype="0" grpId="1" nodeType="withEffect">
                                  <p:stCondLst>
                                    <p:cond delay="0"/>
                                  </p:stCondLst>
                                  <p:childTnLst>
                                    <p:set>
                                      <p:cBhvr rctx="PPT">
                                        <p:cTn id="37" dur="indefinite"/>
                                        <p:tgtEl>
                                          <p:spTgt spid="4">
                                            <p:txEl>
                                              <p:pRg st="3" end="3"/>
                                            </p:txEl>
                                          </p:spTgt>
                                        </p:tgtEl>
                                        <p:attrNameLst>
                                          <p:attrName>style.opacity</p:attrName>
                                        </p:attrNameLst>
                                      </p:cBhvr>
                                      <p:to>
                                        <p:strVal val="0.5"/>
                                      </p:to>
                                    </p:set>
                                    <p:animEffect filter="image" prLst="opacity: 0.5">
                                      <p:cBhvr rctx="IE">
                                        <p:cTn id="38" dur="indefinite"/>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7" end="7"/>
                                            </p:txEl>
                                          </p:spTgt>
                                        </p:tgtEl>
                                        <p:attrNameLst>
                                          <p:attrName>style.visibility</p:attrName>
                                        </p:attrNameLst>
                                      </p:cBhvr>
                                      <p:to>
                                        <p:strVal val="visible"/>
                                      </p:to>
                                    </p:set>
                                    <p:animEffect transition="in" filter="fade">
                                      <p:cBhvr>
                                        <p:cTn id="46" dur="500"/>
                                        <p:tgtEl>
                                          <p:spTgt spid="4">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Effect transition="in" filter="fade">
                                      <p:cBhvr>
                                        <p:cTn id="49" dur="500"/>
                                        <p:tgtEl>
                                          <p:spTgt spid="4">
                                            <p:txEl>
                                              <p:pRg st="8" end="8"/>
                                            </p:txEl>
                                          </p:spTgt>
                                        </p:tgtEl>
                                      </p:cBhvr>
                                    </p:animEffect>
                                  </p:childTnLst>
                                </p:cTn>
                              </p:par>
                              <p:par>
                                <p:cTn id="50" presetID="9" presetClass="emph" presetSubtype="0" grpId="1" nodeType="withEffect">
                                  <p:stCondLst>
                                    <p:cond delay="0"/>
                                  </p:stCondLst>
                                  <p:childTnLst>
                                    <p:set>
                                      <p:cBhvr rctx="PPT">
                                        <p:cTn id="51" dur="indefinite"/>
                                        <p:tgtEl>
                                          <p:spTgt spid="4">
                                            <p:txEl>
                                              <p:pRg st="4" end="4"/>
                                            </p:txEl>
                                          </p:spTgt>
                                        </p:tgtEl>
                                        <p:attrNameLst>
                                          <p:attrName>style.opacity</p:attrName>
                                        </p:attrNameLst>
                                      </p:cBhvr>
                                      <p:to>
                                        <p:strVal val="0.5"/>
                                      </p:to>
                                    </p:set>
                                    <p:animEffect filter="image" prLst="opacity: 0.5">
                                      <p:cBhvr rctx="IE">
                                        <p:cTn id="52" dur="indefinite"/>
                                        <p:tgtEl>
                                          <p:spTgt spid="4">
                                            <p:txEl>
                                              <p:pRg st="4" end="4"/>
                                            </p:txEl>
                                          </p:spTgt>
                                        </p:tgtEl>
                                      </p:cBhvr>
                                    </p:animEffect>
                                  </p:childTnLst>
                                </p:cTn>
                              </p:par>
                              <p:par>
                                <p:cTn id="53" presetID="9" presetClass="emph" presetSubtype="0" grpId="1" nodeType="withEffect">
                                  <p:stCondLst>
                                    <p:cond delay="0"/>
                                  </p:stCondLst>
                                  <p:childTnLst>
                                    <p:set>
                                      <p:cBhvr rctx="PPT">
                                        <p:cTn id="54" dur="indefinite"/>
                                        <p:tgtEl>
                                          <p:spTgt spid="4">
                                            <p:txEl>
                                              <p:pRg st="5" end="5"/>
                                            </p:txEl>
                                          </p:spTgt>
                                        </p:tgtEl>
                                        <p:attrNameLst>
                                          <p:attrName>style.opacity</p:attrName>
                                        </p:attrNameLst>
                                      </p:cBhvr>
                                      <p:to>
                                        <p:strVal val="0.5"/>
                                      </p:to>
                                    </p:set>
                                    <p:animEffect filter="image" prLst="opacity: 0.5">
                                      <p:cBhvr rctx="IE">
                                        <p:cTn id="55"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Apps’ Responsibilities on Notifications</a:t>
            </a:r>
            <a:endParaRPr lang="en-GB" dirty="0"/>
          </a:p>
        </p:txBody>
      </p:sp>
      <p:sp>
        <p:nvSpPr>
          <p:cNvPr id="3" name="Text Placeholder 2"/>
          <p:cNvSpPr>
            <a:spLocks noGrp="1"/>
          </p:cNvSpPr>
          <p:nvPr>
            <p:ph type="body" sz="quarter" idx="10"/>
          </p:nvPr>
        </p:nvSpPr>
        <p:spPr>
          <a:xfrm>
            <a:off x="269239" y="1189177"/>
            <a:ext cx="8542165" cy="4976747"/>
          </a:xfrm>
        </p:spPr>
        <p:txBody>
          <a:bodyPr/>
          <a:lstStyle/>
          <a:p>
            <a:r>
              <a:rPr lang="en-GB" sz="3600" dirty="0" smtClean="0"/>
              <a:t>Apps can inform user of ‘unread’ items </a:t>
            </a:r>
            <a:br>
              <a:rPr lang="en-GB" sz="3600" dirty="0" smtClean="0"/>
            </a:br>
            <a:r>
              <a:rPr lang="en-GB" sz="3600" dirty="0" smtClean="0"/>
              <a:t>in different ways</a:t>
            </a:r>
          </a:p>
          <a:p>
            <a:pPr marL="571500" lvl="1" indent="-571500">
              <a:buFont typeface="Arial" panose="020B0604020202020204" pitchFamily="34" charset="0"/>
              <a:buChar char="•"/>
            </a:pPr>
            <a:r>
              <a:rPr lang="en-GB" sz="2400" dirty="0" smtClean="0"/>
              <a:t>Count on a tile</a:t>
            </a:r>
          </a:p>
          <a:p>
            <a:pPr marL="571500" lvl="1" indent="-571500">
              <a:buFont typeface="Arial" panose="020B0604020202020204" pitchFamily="34" charset="0"/>
              <a:buChar char="•"/>
            </a:pPr>
            <a:r>
              <a:rPr lang="en-GB" sz="2400" dirty="0" smtClean="0"/>
              <a:t>Listed in Action Center</a:t>
            </a:r>
          </a:p>
          <a:p>
            <a:r>
              <a:rPr lang="en-GB" sz="3600" dirty="0" smtClean="0"/>
              <a:t>App + Action Center + Tile(s) must tell a consistent story for good user experience</a:t>
            </a:r>
            <a:endParaRPr lang="en-GB" sz="3600" dirty="0"/>
          </a:p>
          <a:p>
            <a:r>
              <a:rPr lang="en-GB" sz="2000" dirty="0" smtClean="0">
                <a:solidFill>
                  <a:schemeClr val="tx1"/>
                </a:solidFill>
                <a:latin typeface="+mn-lt"/>
              </a:rPr>
              <a:t>User taps on toast popup or in Action Center -&gt; App opens at corresponding item?</a:t>
            </a:r>
          </a:p>
          <a:p>
            <a:r>
              <a:rPr lang="en-GB" sz="2000" dirty="0" smtClean="0">
                <a:solidFill>
                  <a:schemeClr val="tx1"/>
                </a:solidFill>
                <a:latin typeface="+mn-lt"/>
              </a:rPr>
              <a:t>User opens app and reads unread items -&gt; Notification in Action Center removed?</a:t>
            </a:r>
          </a:p>
          <a:p>
            <a:r>
              <a:rPr lang="en-GB" sz="2000" dirty="0" smtClean="0">
                <a:solidFill>
                  <a:schemeClr val="tx1"/>
                </a:solidFill>
                <a:latin typeface="+mn-lt"/>
              </a:rPr>
              <a:t>User dismisses Action </a:t>
            </a:r>
            <a:r>
              <a:rPr lang="en-GB" sz="2000" dirty="0">
                <a:solidFill>
                  <a:schemeClr val="tx1"/>
                </a:solidFill>
                <a:latin typeface="+mn-lt"/>
              </a:rPr>
              <a:t>C</a:t>
            </a:r>
            <a:r>
              <a:rPr lang="en-GB" sz="2000" dirty="0" smtClean="0">
                <a:solidFill>
                  <a:schemeClr val="tx1"/>
                </a:solidFill>
                <a:latin typeface="+mn-lt"/>
              </a:rPr>
              <a:t>enter notification -&gt; Tile Badge count changes?</a:t>
            </a:r>
            <a:endParaRPr lang="en-GB" sz="2000" dirty="0">
              <a:solidFill>
                <a:schemeClr val="tx1"/>
              </a:solidFill>
              <a:latin typeface="+mn-lt"/>
            </a:endParaRPr>
          </a:p>
          <a:p>
            <a:endParaRPr lang="en-GB" sz="1800" dirty="0" smtClean="0">
              <a:latin typeface="+mn-lt"/>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63610" y="1382677"/>
            <a:ext cx="1959152" cy="32986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11404" y="2017746"/>
            <a:ext cx="1206190" cy="1212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018203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1"/>
            <a:ext cx="11637012" cy="2437399"/>
          </a:xfrm>
        </p:spPr>
        <p:txBody>
          <a:bodyPr/>
          <a:lstStyle/>
          <a:p>
            <a:r>
              <a:rPr lang="en-GB" dirty="0" smtClean="0"/>
              <a:t>App, Action </a:t>
            </a:r>
            <a:r>
              <a:rPr lang="en-GB" dirty="0"/>
              <a:t>Center </a:t>
            </a:r>
            <a:r>
              <a:rPr lang="en-GB" dirty="0" smtClean="0"/>
              <a:t>and </a:t>
            </a:r>
            <a:r>
              <a:rPr lang="en-GB" dirty="0"/>
              <a:t>Tile </a:t>
            </a:r>
            <a:r>
              <a:rPr lang="en-GB" dirty="0" smtClean="0"/>
              <a:t>must tell a consistent story</a:t>
            </a:r>
            <a:r>
              <a:rPr lang="en-GB" dirty="0"/>
              <a:t/>
            </a:r>
            <a:br>
              <a:rPr lang="en-GB" dirty="0"/>
            </a:br>
            <a:endParaRPr lang="en-GB" dirty="0"/>
          </a:p>
        </p:txBody>
      </p:sp>
    </p:spTree>
    <p:extLst>
      <p:ext uri="{BB962C8B-B14F-4D97-AF65-F5344CB8AC3E}">
        <p14:creationId xmlns:p14="http://schemas.microsoft.com/office/powerpoint/2010/main" val="333361706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Action Center change </a:t>
            </a:r>
            <a:r>
              <a:rPr lang="en-US" dirty="0" smtClean="0"/>
              <a:t>triggers</a:t>
            </a:r>
            <a:endParaRPr lang="en-US" dirty="0"/>
          </a:p>
        </p:txBody>
      </p:sp>
      <p:sp>
        <p:nvSpPr>
          <p:cNvPr id="4" name="Text Placeholder 3"/>
          <p:cNvSpPr>
            <a:spLocks noGrp="1"/>
          </p:cNvSpPr>
          <p:nvPr>
            <p:ph type="body" sz="quarter" idx="10"/>
          </p:nvPr>
        </p:nvSpPr>
        <p:spPr>
          <a:xfrm>
            <a:off x="269239" y="1189177"/>
            <a:ext cx="11653523" cy="4088107"/>
          </a:xfrm>
        </p:spPr>
        <p:txBody>
          <a:bodyPr/>
          <a:lstStyle/>
          <a:p>
            <a:r>
              <a:rPr lang="en-US" dirty="0" err="1" smtClean="0"/>
              <a:t>ToastNotificationHistoryChangedTrigger</a:t>
            </a:r>
            <a:endParaRPr lang="en-US" dirty="0" smtClean="0"/>
          </a:p>
          <a:p>
            <a:pPr lvl="1"/>
            <a:r>
              <a:rPr lang="en-US" sz="2800" dirty="0" smtClean="0">
                <a:latin typeface="+mn-lt"/>
              </a:rPr>
              <a:t>Fires whenever a user dismisses a notification from Action Center</a:t>
            </a:r>
          </a:p>
          <a:p>
            <a:pPr lvl="1"/>
            <a:r>
              <a:rPr lang="en-US" sz="2800" dirty="0" smtClean="0">
                <a:latin typeface="+mn-lt"/>
              </a:rPr>
              <a:t>Or when an app adds or removes or replaces a notification</a:t>
            </a:r>
          </a:p>
          <a:p>
            <a:pPr marL="342900" lvl="1" indent="-342900">
              <a:buFont typeface="Arial" panose="020B0604020202020204" pitchFamily="34" charset="0"/>
              <a:buChar char="•"/>
            </a:pPr>
            <a:endParaRPr lang="en-US" sz="2800" dirty="0">
              <a:latin typeface="+mn-lt"/>
            </a:endParaRPr>
          </a:p>
          <a:p>
            <a:r>
              <a:rPr lang="en-US" sz="3600" dirty="0" smtClean="0">
                <a:latin typeface="+mn-lt"/>
              </a:rPr>
              <a:t>Use to trigger a Background task in which you can maintain consistency of </a:t>
            </a:r>
            <a:r>
              <a:rPr lang="en-US" sz="3600" dirty="0" err="1" smtClean="0">
                <a:latin typeface="+mn-lt"/>
              </a:rPr>
              <a:t>unactioned</a:t>
            </a:r>
            <a:r>
              <a:rPr lang="en-US" sz="3600" dirty="0" smtClean="0">
                <a:latin typeface="+mn-lt"/>
              </a:rPr>
              <a:t> item counts in app state and on Tiles</a:t>
            </a:r>
            <a:endParaRPr lang="en-US" sz="3600" dirty="0">
              <a:latin typeface="+mn-lt"/>
            </a:endParaRPr>
          </a:p>
          <a:p>
            <a:pPr lvl="2" indent="0">
              <a:buNone/>
            </a:pPr>
            <a:endParaRPr lang="en-US" dirty="0" smtClean="0"/>
          </a:p>
        </p:txBody>
      </p:sp>
    </p:spTree>
    <p:extLst>
      <p:ext uri="{BB962C8B-B14F-4D97-AF65-F5344CB8AC3E}">
        <p14:creationId xmlns:p14="http://schemas.microsoft.com/office/powerpoint/2010/main" val="142442935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Action Center change trigger</a:t>
            </a:r>
            <a:endParaRPr lang="en-US" dirty="0"/>
          </a:p>
        </p:txBody>
      </p:sp>
      <p:sp>
        <p:nvSpPr>
          <p:cNvPr id="6" name="Rectangle 6"/>
          <p:cNvSpPr/>
          <p:nvPr/>
        </p:nvSpPr>
        <p:spPr>
          <a:xfrm>
            <a:off x="411163" y="1187450"/>
            <a:ext cx="11610975"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8000"/>
                </a:solidFill>
                <a:effectLst/>
                <a:uLnTx/>
                <a:uFillTx/>
                <a:latin typeface="Consolas" charset="0"/>
                <a:ea typeface="+mn-ea"/>
                <a:cs typeface="Consolas" charset="0"/>
              </a:rPr>
              <a:t>// Background task for a </a:t>
            </a:r>
            <a:r>
              <a:rPr kumimoji="0" lang="en-US" sz="1400" b="0" i="0" u="none" strike="noStrike" kern="1200" cap="none" spc="0" normalizeH="0" baseline="0" noProof="0" dirty="0" err="1" smtClean="0">
                <a:ln>
                  <a:noFill/>
                </a:ln>
                <a:solidFill>
                  <a:srgbClr val="008000"/>
                </a:solidFill>
                <a:effectLst/>
                <a:uLnTx/>
                <a:uFillTx/>
                <a:latin typeface="Consolas" charset="0"/>
                <a:ea typeface="+mn-ea"/>
                <a:cs typeface="Consolas" charset="0"/>
              </a:rPr>
              <a:t>ToastNotificationHistoryChangedTrigger</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public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sealed class</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ActionCenterChangedTask</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IBackgroundTask</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public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void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Run(</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IBackgroundTaskInstance</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taskInstance)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var</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toasts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ToastNotificationManager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.History.GetHistory</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if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(toasts !=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null</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FF"/>
                </a:solidFill>
                <a:effectLst/>
                <a:uLnTx/>
                <a:uFillTx/>
                <a:latin typeface="Consolas" charset="0"/>
                <a:ea typeface="+mn-ea"/>
                <a:cs typeface="Consolas" charset="0"/>
              </a:rPr>
              <a:t>var</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count =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toasts.Count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if</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count==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Clear();</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0000FF"/>
                </a:solidFill>
                <a:effectLst/>
                <a:uLnTx/>
                <a:uFillTx/>
                <a:latin typeface="Consolas" charset="0"/>
                <a:ea typeface="+mn-ea"/>
                <a:cs typeface="Consolas" charset="0"/>
              </a:rPr>
              <a:t>else</a:t>
            </a:r>
            <a:endPar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XmlDocument</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badgeXml</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.GetTemplateContent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BadgeTemplateType</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.BadgeNumber</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XmlElement</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badgeElement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2B91AF"/>
                </a:solidFill>
                <a:effectLst/>
                <a:uLnTx/>
                <a:uFillTx/>
                <a:latin typeface="Consolas" charset="0"/>
                <a:ea typeface="+mn-ea"/>
                <a:cs typeface="Consolas" charset="0"/>
              </a:rPr>
              <a:t>XmlElement</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badgeXml.SelectSingleNode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a:ln>
                  <a:noFill/>
                </a:ln>
                <a:solidFill>
                  <a:srgbClr val="A31515"/>
                </a:solidFill>
                <a:effectLst/>
                <a:uLnTx/>
                <a:uFillTx/>
                <a:latin typeface="Consolas" charset="0"/>
                <a:ea typeface="+mn-ea"/>
                <a:cs typeface="Consolas" charset="0"/>
              </a:rPr>
              <a:t>"/badge</a:t>
            </a:r>
            <a:r>
              <a:rPr kumimoji="0" lang="en-US" sz="1400" b="0" i="0" u="none" strike="noStrike" kern="1200" cap="none" spc="0" normalizeH="0" baseline="0" noProof="0" dirty="0" smtClean="0">
                <a:ln>
                  <a:noFill/>
                </a:ln>
                <a:solidFill>
                  <a:srgbClr val="A31515"/>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1"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A31515"/>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badgeElement.SetAttribute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a:ln>
                  <a:noFill/>
                </a:ln>
                <a:solidFill>
                  <a:srgbClr val="A31515"/>
                </a:solidFill>
                <a:effectLst/>
                <a:uLnTx/>
                <a:uFillTx/>
                <a:latin typeface="Consolas" charset="0"/>
                <a:ea typeface="+mn-ea"/>
                <a:cs typeface="Consolas" charset="0"/>
              </a:rPr>
              <a:t>"value"</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err="1">
                <a:ln>
                  <a:noFill/>
                </a:ln>
                <a:solidFill>
                  <a:srgbClr val="000000">
                    <a:lumMod val="85000"/>
                    <a:lumOff val="15000"/>
                  </a:srgbClr>
                </a:solidFill>
                <a:effectLst/>
                <a:uLnTx/>
                <a:uFillTx/>
                <a:latin typeface="Consolas" charset="0"/>
                <a:ea typeface="+mn-ea"/>
                <a:cs typeface="Consolas" charset="0"/>
              </a:rPr>
              <a:t>count.ToString</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BadgeNotification</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badge </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0000FF"/>
                </a:solidFill>
                <a:effectLst/>
                <a:uLnTx/>
                <a:uFillTx/>
                <a:latin typeface="Consolas" charset="0"/>
                <a:ea typeface="+mn-ea"/>
                <a:cs typeface="Consolas" charset="0"/>
              </a:rPr>
              <a:t>new</a:t>
            </a: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BadgeNotification</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badgeXml</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B91AF"/>
                </a:solidFill>
                <a:effectLst/>
                <a:uLnTx/>
                <a:uFillTx/>
                <a:latin typeface="Consolas" charset="0"/>
                <a:ea typeface="+mn-ea"/>
                <a:cs typeface="Consolas" charset="0"/>
              </a:rPr>
              <a:t>      </a:t>
            </a:r>
            <a:r>
              <a:rPr kumimoji="0" lang="en-US" sz="1400" b="0" i="0" u="none" strike="noStrike" kern="1200" cap="none" spc="0" normalizeH="0" baseline="0" noProof="0" dirty="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smtClean="0">
                <a:ln>
                  <a:noFill/>
                </a:ln>
                <a:solidFill>
                  <a:srgbClr val="737373"/>
                </a:solidFill>
                <a:effectLst/>
                <a:uLnTx/>
                <a:uFillTx/>
                <a:latin typeface="Courier New" panose="02070309020205020404" pitchFamily="49" charset="0"/>
                <a:ea typeface="+mn-ea"/>
                <a:cs typeface="Courier New" panose="02070309020205020404" pitchFamily="49" charset="0"/>
              </a:rPr>
              <a:t> </a:t>
            </a:r>
            <a:r>
              <a:rPr kumimoji="0" lang="en-US" sz="1400" b="0" i="0" u="none" strike="noStrike" kern="1200" cap="none" spc="0" normalizeH="0" baseline="0" noProof="0" dirty="0" err="1" smtClean="0">
                <a:ln>
                  <a:noFill/>
                </a:ln>
                <a:solidFill>
                  <a:srgbClr val="2B91AF"/>
                </a:solidFill>
                <a:effectLst/>
                <a:uLnTx/>
                <a:uFillTx/>
                <a:latin typeface="Consolas" charset="0"/>
                <a:ea typeface="+mn-ea"/>
                <a:cs typeface="Consolas" charset="0"/>
              </a:rPr>
              <a:t>BadgeUpdateManager</a:t>
            </a:r>
            <a:r>
              <a:rPr kumimoji="0" lang="en-US" sz="1400" b="0" i="0" u="none" strike="noStrike" kern="1200" cap="none" spc="0" normalizeH="0" baseline="0" noProof="0" dirty="0" err="1" smtClean="0">
                <a:ln>
                  <a:noFill/>
                </a:ln>
                <a:solidFill>
                  <a:srgbClr val="000000">
                    <a:lumMod val="85000"/>
                    <a:lumOff val="15000"/>
                  </a:srgbClr>
                </a:solidFill>
                <a:effectLst/>
                <a:uLnTx/>
                <a:uFillTx/>
                <a:latin typeface="Consolas" charset="0"/>
                <a:ea typeface="+mn-ea"/>
                <a:cs typeface="Consolas" charset="0"/>
              </a:rPr>
              <a:t>.CreateBadgeUpdaterForApplication</a:t>
            </a: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Update(badge);</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rPr>
              <a:t>    </a:t>
            </a: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  }</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lumMod val="85000"/>
                    <a:lumOff val="15000"/>
                  </a:srgbClr>
                </a:solidFill>
                <a:effectLst/>
                <a:uLnTx/>
                <a:uFillTx/>
                <a:latin typeface="Consolas" charset="0"/>
                <a:ea typeface="+mn-ea"/>
                <a:cs typeface="Consolas" charset="0"/>
              </a:rPr>
              <a:t>}</a:t>
            </a:r>
            <a:endParaRPr kumimoji="0" lang="en-US" sz="1400" b="0" i="0" u="none" strike="noStrike" kern="1200" cap="none" spc="0" normalizeH="0" baseline="0" noProof="0" dirty="0">
              <a:ln>
                <a:noFill/>
              </a:ln>
              <a:solidFill>
                <a:srgbClr val="000000">
                  <a:lumMod val="85000"/>
                  <a:lumOff val="15000"/>
                </a:srgbClr>
              </a:solidFill>
              <a:effectLst/>
              <a:uLnTx/>
              <a:uFillTx/>
              <a:latin typeface="Consolas" charset="0"/>
              <a:ea typeface="+mn-ea"/>
              <a:cs typeface="Consolas" charset="0"/>
            </a:endParaRPr>
          </a:p>
        </p:txBody>
      </p:sp>
      <p:sp>
        <p:nvSpPr>
          <p:cNvPr id="4" name="Rounded Rectangle 3"/>
          <p:cNvSpPr/>
          <p:nvPr/>
        </p:nvSpPr>
        <p:spPr bwMode="auto">
          <a:xfrm>
            <a:off x="786384" y="2258568"/>
            <a:ext cx="6007608"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1139952" y="3557780"/>
            <a:ext cx="6303264"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1139952" y="5260391"/>
            <a:ext cx="6961632" cy="310896"/>
          </a:xfrm>
          <a:prstGeom prst="round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35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40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1000"/>
                                        <p:tgtEl>
                                          <p:spTgt spid="9"/>
                                        </p:tgtEl>
                                      </p:cBhvr>
                                    </p:animEffect>
                                  </p:childTnLst>
                                </p:cTn>
                              </p:par>
                            </p:childTnLst>
                          </p:cTn>
                        </p:par>
                        <p:par>
                          <p:cTn id="12" fill="hold">
                            <p:stCondLst>
                              <p:cond delay="5000"/>
                            </p:stCondLst>
                            <p:childTnLst>
                              <p:par>
                                <p:cTn id="13" presetID="21" presetClass="entr" presetSubtype="1" fill="hold" grpId="0" nodeType="after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a:t>
            </a:r>
            <a:endParaRPr lang="en-GB" dirty="0"/>
          </a:p>
        </p:txBody>
      </p:sp>
      <p:sp>
        <p:nvSpPr>
          <p:cNvPr id="3" name="Text Placeholder 2"/>
          <p:cNvSpPr>
            <a:spLocks noGrp="1"/>
          </p:cNvSpPr>
          <p:nvPr>
            <p:ph type="body" sz="quarter" idx="10"/>
          </p:nvPr>
        </p:nvSpPr>
        <p:spPr>
          <a:xfrm>
            <a:off x="269239" y="1189177"/>
            <a:ext cx="11653523" cy="1813766"/>
          </a:xfrm>
        </p:spPr>
        <p:txBody>
          <a:bodyPr/>
          <a:lstStyle/>
          <a:p>
            <a:r>
              <a:rPr lang="en-GB" dirty="0"/>
              <a:t>http://blogs.msdn.com/b/tiles_and_toasts/archive/2015/07/09/quickstart-sending-a-local-toast-notification-and-handling-activations-from-it-windows-10.aspx</a:t>
            </a:r>
          </a:p>
        </p:txBody>
      </p:sp>
    </p:spTree>
    <p:extLst>
      <p:ext uri="{BB962C8B-B14F-4D97-AF65-F5344CB8AC3E}">
        <p14:creationId xmlns:p14="http://schemas.microsoft.com/office/powerpoint/2010/main" val="23899630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tile badge</a:t>
            </a:r>
            <a:endParaRPr lang="en-US" dirty="0"/>
          </a:p>
        </p:txBody>
      </p:sp>
      <p:sp>
        <p:nvSpPr>
          <p:cNvPr id="5" name="Text Placeholder 4"/>
          <p:cNvSpPr>
            <a:spLocks noGrp="1"/>
          </p:cNvSpPr>
          <p:nvPr>
            <p:ph type="body" sz="quarter" idx="10"/>
          </p:nvPr>
        </p:nvSpPr>
        <p:spPr>
          <a:xfrm>
            <a:off x="269240" y="1197323"/>
            <a:ext cx="11653522" cy="4653197"/>
          </a:xfrm>
        </p:spPr>
        <p:txBody>
          <a:bodyPr/>
          <a:lstStyle/>
          <a:p>
            <a:pPr>
              <a:spcBef>
                <a:spcPts val="400"/>
              </a:spcBef>
            </a:pPr>
            <a:endParaRPr lang="en-US" sz="1961" dirty="0">
              <a:solidFill>
                <a:srgbClr val="008000"/>
              </a:solidFill>
              <a:highlight>
                <a:srgbClr val="FFFFFF"/>
              </a:highlight>
            </a:endParaRPr>
          </a:p>
          <a:p>
            <a:pPr>
              <a:spcBef>
                <a:spcPts val="400"/>
              </a:spcBef>
            </a:pPr>
            <a:r>
              <a:rPr lang="en-US" sz="1961" dirty="0">
                <a:solidFill>
                  <a:srgbClr val="008000"/>
                </a:solidFill>
                <a:highlight>
                  <a:srgbClr val="FFFFFF"/>
                </a:highlight>
              </a:rPr>
              <a:t>// build badge</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type = </a:t>
            </a:r>
            <a:r>
              <a:rPr lang="en-US" sz="1961" dirty="0" err="1">
                <a:solidFill>
                  <a:srgbClr val="2B91AF"/>
                </a:solidFill>
                <a:highlight>
                  <a:srgbClr val="FFFFFF"/>
                </a:highlight>
              </a:rPr>
              <a:t>BadgeTemplateType</a:t>
            </a:r>
            <a:r>
              <a:rPr lang="en-US" sz="1961" dirty="0" err="1">
                <a:solidFill>
                  <a:srgbClr val="000000"/>
                </a:solidFill>
                <a:highlight>
                  <a:srgbClr val="FFFFFF"/>
                </a:highlight>
              </a:rPr>
              <a:t>.BadgeNumber</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xml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.GetTemplateContent</a:t>
            </a:r>
            <a:r>
              <a:rPr lang="en-US" sz="1961" dirty="0">
                <a:solidFill>
                  <a:srgbClr val="000000"/>
                </a:solidFill>
                <a:highlight>
                  <a:srgbClr val="FFFFFF"/>
                </a:highlight>
              </a:rPr>
              <a:t>(type);</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a:t>
            </a:r>
            <a:r>
              <a:rPr lang="en-US" sz="1961" dirty="0" smtClean="0">
                <a:solidFill>
                  <a:srgbClr val="008000"/>
                </a:solidFill>
                <a:highlight>
                  <a:srgbClr val="FFFFFF"/>
                </a:highlight>
              </a:rPr>
              <a:t>update </a:t>
            </a:r>
            <a:r>
              <a:rPr lang="en-US" sz="1961" dirty="0">
                <a:solidFill>
                  <a:srgbClr val="008000"/>
                </a:solidFill>
                <a:highlight>
                  <a:srgbClr val="FFFFFF"/>
                </a:highlight>
              </a:rPr>
              <a:t>element</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elements = </a:t>
            </a:r>
            <a:r>
              <a:rPr lang="en-US" sz="1961" dirty="0" err="1">
                <a:solidFill>
                  <a:srgbClr val="000000"/>
                </a:solidFill>
                <a:highlight>
                  <a:srgbClr val="FFFFFF"/>
                </a:highlight>
              </a:rPr>
              <a:t>xml.GetElementsByTagName</a:t>
            </a:r>
            <a:r>
              <a:rPr lang="en-US" sz="1961" dirty="0">
                <a:solidFill>
                  <a:srgbClr val="000000"/>
                </a:solidFill>
                <a:highlight>
                  <a:srgbClr val="FFFFFF"/>
                </a:highlight>
              </a:rPr>
              <a:t>(</a:t>
            </a:r>
            <a:r>
              <a:rPr lang="en-US" sz="1961" dirty="0">
                <a:solidFill>
                  <a:srgbClr val="A31515"/>
                </a:solidFill>
                <a:highlight>
                  <a:srgbClr val="FFFFFF"/>
                </a:highlight>
              </a:rPr>
              <a:t>"badge"</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element = elements[0] </a:t>
            </a:r>
            <a:r>
              <a:rPr lang="en-US" sz="1961" dirty="0">
                <a:solidFill>
                  <a:srgbClr val="0000FF"/>
                </a:solidFill>
                <a:highlight>
                  <a:srgbClr val="FFFFFF"/>
                </a:highlight>
              </a:rPr>
              <a:t>as</a:t>
            </a:r>
            <a:r>
              <a:rPr lang="en-US" sz="1961" dirty="0">
                <a:solidFill>
                  <a:srgbClr val="000000"/>
                </a:solidFill>
                <a:highlight>
                  <a:srgbClr val="FFFFFF"/>
                </a:highlight>
              </a:rPr>
              <a:t> </a:t>
            </a:r>
            <a:r>
              <a:rPr lang="en-US" sz="1961" dirty="0" err="1">
                <a:solidFill>
                  <a:srgbClr val="000000"/>
                </a:solidFill>
                <a:highlight>
                  <a:srgbClr val="FFFFFF"/>
                </a:highlight>
              </a:rPr>
              <a:t>Windows.Data.Xml.Dom.</a:t>
            </a:r>
            <a:r>
              <a:rPr lang="en-US" sz="1961" dirty="0" err="1">
                <a:solidFill>
                  <a:srgbClr val="2B91AF"/>
                </a:solidFill>
                <a:highlight>
                  <a:srgbClr val="FFFFFF"/>
                </a:highlight>
              </a:rPr>
              <a:t>XmlElement</a:t>
            </a:r>
            <a:r>
              <a:rPr lang="en-US" sz="1961" dirty="0">
                <a:solidFill>
                  <a:srgbClr val="000000"/>
                </a:solidFill>
                <a:highlight>
                  <a:srgbClr val="FFFFFF"/>
                </a:highlight>
              </a:rPr>
              <a:t>;</a:t>
            </a:r>
          </a:p>
          <a:p>
            <a:pPr>
              <a:spcBef>
                <a:spcPts val="400"/>
              </a:spcBef>
            </a:pPr>
            <a:r>
              <a:rPr lang="en-US" sz="1961" dirty="0" err="1">
                <a:solidFill>
                  <a:srgbClr val="000000"/>
                </a:solidFill>
                <a:highlight>
                  <a:srgbClr val="FFFFFF"/>
                </a:highlight>
              </a:rPr>
              <a:t>element.SetAttribute</a:t>
            </a:r>
            <a:r>
              <a:rPr lang="en-US" sz="1961" dirty="0">
                <a:solidFill>
                  <a:srgbClr val="000000"/>
                </a:solidFill>
                <a:highlight>
                  <a:srgbClr val="FFFFFF"/>
                </a:highlight>
              </a:rPr>
              <a:t>(</a:t>
            </a:r>
            <a:r>
              <a:rPr lang="en-US" sz="1961" dirty="0">
                <a:solidFill>
                  <a:srgbClr val="A31515"/>
                </a:solidFill>
                <a:highlight>
                  <a:srgbClr val="FFFFFF"/>
                </a:highlight>
              </a:rPr>
              <a:t>"value"</a:t>
            </a:r>
            <a:r>
              <a:rPr lang="en-US" sz="1961" dirty="0">
                <a:solidFill>
                  <a:srgbClr val="000000"/>
                </a:solidFill>
                <a:highlight>
                  <a:srgbClr val="FFFFFF"/>
                </a:highlight>
              </a:rPr>
              <a:t>, "47");</a:t>
            </a:r>
          </a:p>
          <a:p>
            <a:pPr>
              <a:spcBef>
                <a:spcPts val="400"/>
              </a:spcBef>
            </a:pPr>
            <a:endParaRPr lang="en-US" sz="1961" dirty="0">
              <a:solidFill>
                <a:srgbClr val="000000"/>
              </a:solidFill>
              <a:highlight>
                <a:srgbClr val="FFFFFF"/>
              </a:highlight>
            </a:endParaRPr>
          </a:p>
          <a:p>
            <a:pPr>
              <a:spcBef>
                <a:spcPts val="400"/>
              </a:spcBef>
            </a:pPr>
            <a:r>
              <a:rPr lang="en-US" sz="1961" dirty="0">
                <a:solidFill>
                  <a:srgbClr val="008000"/>
                </a:solidFill>
                <a:highlight>
                  <a:srgbClr val="FFFFFF"/>
                </a:highlight>
              </a:rPr>
              <a:t>// send to lock screen</a:t>
            </a:r>
            <a:endParaRPr lang="en-US" sz="1961" dirty="0">
              <a:solidFill>
                <a:srgbClr val="000000"/>
              </a:solidFill>
              <a:highlight>
                <a:srgbClr val="FFFFFF"/>
              </a:highlight>
            </a:endParaRP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updator</a:t>
            </a:r>
            <a:r>
              <a:rPr lang="en-US" sz="1961" dirty="0">
                <a:solidFill>
                  <a:srgbClr val="000000"/>
                </a:solidFill>
                <a:highlight>
                  <a:srgbClr val="FFFFFF"/>
                </a:highlight>
              </a:rPr>
              <a:t> = </a:t>
            </a:r>
            <a:r>
              <a:rPr lang="en-US" sz="1961" dirty="0" err="1">
                <a:solidFill>
                  <a:srgbClr val="2B91AF"/>
                </a:solidFill>
                <a:highlight>
                  <a:srgbClr val="FFFFFF"/>
                </a:highlight>
              </a:rPr>
              <a:t>BadgeUpdateManager</a:t>
            </a:r>
            <a:r>
              <a:rPr lang="en-US" sz="1961" dirty="0" err="1">
                <a:solidFill>
                  <a:srgbClr val="000000"/>
                </a:solidFill>
                <a:highlight>
                  <a:srgbClr val="FFFFFF"/>
                </a:highlight>
              </a:rPr>
              <a:t>.CreateBadgeUpdaterForApplication</a:t>
            </a:r>
            <a:r>
              <a:rPr lang="en-US" sz="1961" dirty="0">
                <a:solidFill>
                  <a:srgbClr val="000000"/>
                </a:solidFill>
                <a:highlight>
                  <a:srgbClr val="FFFFFF"/>
                </a:highlight>
              </a:rPr>
              <a:t>();</a:t>
            </a:r>
          </a:p>
          <a:p>
            <a:pPr>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notification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BadgeNotification</a:t>
            </a:r>
            <a:r>
              <a:rPr lang="en-US" sz="1961" dirty="0">
                <a:solidFill>
                  <a:srgbClr val="000000"/>
                </a:solidFill>
                <a:highlight>
                  <a:srgbClr val="FFFFFF"/>
                </a:highlight>
              </a:rPr>
              <a:t>(xml);</a:t>
            </a:r>
          </a:p>
          <a:p>
            <a:pPr>
              <a:spcBef>
                <a:spcPts val="400"/>
              </a:spcBef>
            </a:pPr>
            <a:r>
              <a:rPr lang="en-US" sz="1961" dirty="0" err="1">
                <a:solidFill>
                  <a:srgbClr val="000000"/>
                </a:solidFill>
                <a:highlight>
                  <a:srgbClr val="FFFFFF"/>
                </a:highlight>
              </a:rPr>
              <a:t>updator.Update</a:t>
            </a:r>
            <a:r>
              <a:rPr lang="en-US" sz="1961" dirty="0">
                <a:solidFill>
                  <a:srgbClr val="000000"/>
                </a:solidFill>
                <a:highlight>
                  <a:srgbClr val="FFFFFF"/>
                </a:highlight>
              </a:rPr>
              <a:t>(notification);</a:t>
            </a:r>
            <a:endParaRPr lang="en-US" sz="1961" dirty="0"/>
          </a:p>
        </p:txBody>
      </p:sp>
      <p:sp>
        <p:nvSpPr>
          <p:cNvPr id="7" name="Rectangle 6"/>
          <p:cNvSpPr/>
          <p:nvPr/>
        </p:nvSpPr>
        <p:spPr bwMode="auto">
          <a:xfrm>
            <a:off x="1823665" y="1847507"/>
            <a:ext cx="4482124"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271877" y="3094222"/>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00264" y="5359835"/>
            <a:ext cx="5079741"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252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Create a secondary tile</a:t>
            </a:r>
            <a:endParaRPr lang="en-US" dirty="0"/>
          </a:p>
        </p:txBody>
      </p:sp>
      <p:sp>
        <p:nvSpPr>
          <p:cNvPr id="5" name="Text Placeholder 4"/>
          <p:cNvSpPr>
            <a:spLocks noGrp="1"/>
          </p:cNvSpPr>
          <p:nvPr>
            <p:ph type="body" sz="quarter" idx="10"/>
          </p:nvPr>
        </p:nvSpPr>
        <p:spPr/>
        <p:txBody>
          <a:bodyPr/>
          <a:lstStyle/>
          <a:p>
            <a:pPr>
              <a:lnSpc>
                <a:spcPct val="100000"/>
              </a:lnSpc>
              <a:spcBef>
                <a:spcPts val="400"/>
              </a:spcBef>
            </a:pPr>
            <a:endParaRPr lang="en-US" sz="1961" dirty="0">
              <a:solidFill>
                <a:srgbClr val="0000FF"/>
              </a:solidFill>
              <a:highlight>
                <a:srgbClr val="FFFFFF"/>
              </a:highlight>
            </a:endParaRP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a:t>
            </a:r>
            <a:r>
              <a:rPr lang="en-US" sz="1961" dirty="0" err="1">
                <a:solidFill>
                  <a:srgbClr val="000000"/>
                </a:solidFill>
                <a:highlight>
                  <a:srgbClr val="FFFFFF"/>
                </a:highlight>
              </a:rPr>
              <a:t>tileId</a:t>
            </a:r>
            <a:r>
              <a:rPr lang="en-US" sz="1961" dirty="0">
                <a:solidFill>
                  <a:srgbClr val="000000"/>
                </a:solidFill>
                <a:highlight>
                  <a:srgbClr val="FFFFFF"/>
                </a:highlight>
              </a:rPr>
              <a:t> = </a:t>
            </a:r>
            <a:r>
              <a:rPr lang="en-US" sz="1961" dirty="0">
                <a:solidFill>
                  <a:srgbClr val="A31515"/>
                </a:solidFill>
                <a:highlight>
                  <a:srgbClr val="FFFFFF"/>
                </a:highlight>
              </a:rPr>
              <a:t>"</a:t>
            </a:r>
            <a:r>
              <a:rPr lang="en-US" sz="1961" dirty="0" err="1">
                <a:solidFill>
                  <a:srgbClr val="A31515"/>
                </a:solidFill>
                <a:highlight>
                  <a:srgbClr val="FFFFFF"/>
                </a:highlight>
              </a:rPr>
              <a:t>DetailsTile</a:t>
            </a:r>
            <a:r>
              <a:rPr lang="en-US" sz="1961" dirty="0">
                <a:solidFill>
                  <a:srgbClr val="A31515"/>
                </a:solidFill>
                <a:highlight>
                  <a:srgbClr val="FFFFFF"/>
                </a:highlight>
              </a:rPr>
              <a:t>"</a:t>
            </a:r>
            <a:r>
              <a:rPr lang="en-US" sz="1961" dirty="0">
                <a:solidFill>
                  <a:srgbClr val="000000"/>
                </a:solidFill>
                <a:highlight>
                  <a:srgbClr val="FFFFFF"/>
                </a:highlight>
              </a:rPr>
              <a:t>;</a:t>
            </a:r>
          </a:p>
          <a:p>
            <a:pPr>
              <a:lnSpc>
                <a:spcPct val="100000"/>
              </a:lnSpc>
              <a:spcBef>
                <a:spcPts val="400"/>
              </a:spcBef>
            </a:pPr>
            <a:r>
              <a:rPr lang="en-US" sz="1961" dirty="0" err="1">
                <a:solidFill>
                  <a:srgbClr val="0000FF"/>
                </a:solidFill>
                <a:highlight>
                  <a:srgbClr val="FFFFFF"/>
                </a:highlight>
              </a:rPr>
              <a:t>var</a:t>
            </a:r>
            <a:r>
              <a:rPr lang="en-US" sz="1961" dirty="0">
                <a:solidFill>
                  <a:srgbClr val="000000"/>
                </a:solidFill>
                <a:highlight>
                  <a:srgbClr val="FFFFFF"/>
                </a:highlight>
              </a:rPr>
              <a:t> pinned = </a:t>
            </a:r>
            <a:r>
              <a:rPr lang="en-US" sz="1961" dirty="0" err="1">
                <a:solidFill>
                  <a:srgbClr val="2B91AF"/>
                </a:solidFill>
                <a:highlight>
                  <a:srgbClr val="FFFFFF"/>
                </a:highlight>
              </a:rPr>
              <a:t>SecondaryTile</a:t>
            </a:r>
            <a:r>
              <a:rPr lang="en-US" sz="1961" dirty="0" err="1">
                <a:solidFill>
                  <a:srgbClr val="000000"/>
                </a:solidFill>
                <a:highlight>
                  <a:srgbClr val="FFFFFF"/>
                </a:highlight>
              </a:rPr>
              <a:t>.Exists</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if</a:t>
            </a:r>
            <a:r>
              <a:rPr lang="en-US" sz="1961" dirty="0">
                <a:solidFill>
                  <a:srgbClr val="000000"/>
                </a:solidFill>
                <a:highlight>
                  <a:srgbClr val="FFFFFF"/>
                </a:highlight>
              </a:rPr>
              <a:t> (!pinned)</a:t>
            </a:r>
          </a:p>
          <a:p>
            <a:pPr>
              <a:lnSpc>
                <a:spcPct val="100000"/>
              </a:lnSpc>
              <a:spcBef>
                <a:spcPts val="400"/>
              </a:spcBef>
            </a:pPr>
            <a:r>
              <a:rPr lang="en-US" sz="1961" dirty="0">
                <a:solidFill>
                  <a:srgbClr val="000000"/>
                </a:solidFill>
                <a:highlight>
                  <a:srgbClr val="FFFFFF"/>
                </a:highlight>
              </a:rPr>
              <a:t>{</a:t>
            </a:r>
          </a:p>
          <a:p>
            <a:pPr>
              <a:lnSpc>
                <a:spcPct val="100000"/>
              </a:lnSpc>
              <a:spcBef>
                <a:spcPts val="400"/>
              </a:spcBef>
            </a:pPr>
            <a:r>
              <a:rPr lang="en-US" sz="1961" dirty="0" smtClean="0">
                <a:solidFill>
                  <a:srgbClr val="0000FF"/>
                </a:solidFill>
                <a:highlight>
                  <a:srgbClr val="FFFFFF"/>
                </a:highlight>
              </a:rPr>
              <a:t>    </a:t>
            </a:r>
            <a:r>
              <a:rPr lang="en-US" sz="1961" dirty="0" err="1" smtClean="0">
                <a:solidFill>
                  <a:srgbClr val="0000FF"/>
                </a:solidFill>
                <a:highlight>
                  <a:srgbClr val="FFFFFF"/>
                </a:highlight>
              </a:rPr>
              <a:t>var</a:t>
            </a:r>
            <a:r>
              <a:rPr lang="en-US" sz="1961" dirty="0" smtClean="0">
                <a:solidFill>
                  <a:srgbClr val="000000"/>
                </a:solidFill>
                <a:highlight>
                  <a:srgbClr val="FFFFFF"/>
                </a:highlight>
              </a:rPr>
              <a:t> </a:t>
            </a:r>
            <a:r>
              <a:rPr lang="en-US" sz="1961" dirty="0">
                <a:solidFill>
                  <a:srgbClr val="000000"/>
                </a:solidFill>
                <a:highlight>
                  <a:srgbClr val="FFFFFF"/>
                </a:highlight>
              </a:rPr>
              <a:t>tile = </a:t>
            </a:r>
            <a:r>
              <a:rPr lang="en-US" sz="1961" dirty="0">
                <a:solidFill>
                  <a:srgbClr val="0000FF"/>
                </a:solidFill>
                <a:highlight>
                  <a:srgbClr val="FFFFFF"/>
                </a:highlight>
              </a:rPr>
              <a:t>new</a:t>
            </a:r>
            <a:r>
              <a:rPr lang="en-US" sz="1961" dirty="0">
                <a:solidFill>
                  <a:srgbClr val="000000"/>
                </a:solidFill>
                <a:highlight>
                  <a:srgbClr val="FFFFFF"/>
                </a:highlight>
              </a:rPr>
              <a:t> </a:t>
            </a:r>
            <a:r>
              <a:rPr lang="en-US" sz="1961" dirty="0" err="1">
                <a:solidFill>
                  <a:srgbClr val="2B91AF"/>
                </a:solidFill>
                <a:highlight>
                  <a:srgbClr val="FFFFFF"/>
                </a:highlight>
              </a:rPr>
              <a:t>SecondaryTile</a:t>
            </a:r>
            <a:r>
              <a:rPr lang="en-US" sz="1961" dirty="0">
                <a:solidFill>
                  <a:srgbClr val="000000"/>
                </a:solidFill>
                <a:highlight>
                  <a:srgbClr val="FFFFFF"/>
                </a:highlight>
              </a:rPr>
              <a:t>(</a:t>
            </a:r>
            <a:r>
              <a:rPr lang="en-US" sz="1961" dirty="0" err="1">
                <a:solidFill>
                  <a:srgbClr val="000000"/>
                </a:solidFill>
                <a:highlight>
                  <a:srgbClr val="FFFFFF"/>
                </a:highlight>
              </a:rPr>
              <a:t>tileId</a:t>
            </a:r>
            <a:r>
              <a:rPr lang="en-US" sz="1961" dirty="0">
                <a:solidFill>
                  <a:srgbClr val="000000"/>
                </a:solidFill>
                <a:highlight>
                  <a:srgbClr val="FFFFFF"/>
                </a:highlight>
              </a:rPr>
              <a:t>)</a:t>
            </a: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r>
              <a:rPr lang="en-US" sz="1961" dirty="0">
                <a:solidFill>
                  <a:srgbClr val="000000"/>
                </a:solidFill>
                <a:highlight>
                  <a:srgbClr val="FFFFFF"/>
                </a:highlight>
              </a:rPr>
              <a:t>        </a:t>
            </a:r>
            <a:r>
              <a:rPr lang="en-US" sz="1961" dirty="0" err="1">
                <a:solidFill>
                  <a:srgbClr val="000000"/>
                </a:solidFill>
                <a:highlight>
                  <a:srgbClr val="FFFFFF"/>
                </a:highlight>
              </a:rPr>
              <a:t>DisplayName</a:t>
            </a:r>
            <a:r>
              <a:rPr lang="en-US" sz="1961" dirty="0">
                <a:solidFill>
                  <a:srgbClr val="000000"/>
                </a:solidFill>
                <a:highlight>
                  <a:srgbClr val="FFFFFF"/>
                </a:highlight>
              </a:rPr>
              <a:t> = </a:t>
            </a:r>
            <a:r>
              <a:rPr lang="en-US" sz="1961" dirty="0">
                <a:solidFill>
                  <a:srgbClr val="A31515"/>
                </a:solidFill>
                <a:highlight>
                  <a:srgbClr val="FFFFFF"/>
                </a:highlight>
              </a:rPr>
              <a:t>"Record details"</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        Arguments = </a:t>
            </a:r>
            <a:r>
              <a:rPr lang="en-US" sz="1961" dirty="0">
                <a:solidFill>
                  <a:srgbClr val="A31515"/>
                </a:solidFill>
                <a:highlight>
                  <a:srgbClr val="FFFFFF"/>
                </a:highlight>
              </a:rPr>
              <a:t>"123"</a:t>
            </a:r>
            <a:endParaRPr lang="en-US" sz="1961" dirty="0">
              <a:solidFill>
                <a:srgbClr val="000000"/>
              </a:solidFill>
              <a:highlight>
                <a:srgbClr val="FFFFFF"/>
              </a:highlight>
            </a:endParaRPr>
          </a:p>
          <a:p>
            <a:pPr>
              <a:lnSpc>
                <a:spcPct val="100000"/>
              </a:lnSpc>
              <a:spcBef>
                <a:spcPts val="400"/>
              </a:spcBef>
            </a:pPr>
            <a:r>
              <a:rPr lang="en-US" sz="1961" dirty="0" smtClean="0">
                <a:solidFill>
                  <a:srgbClr val="000000"/>
                </a:solidFill>
                <a:highlight>
                  <a:srgbClr val="FFFFFF"/>
                </a:highlight>
              </a:rPr>
              <a:t>    };</a:t>
            </a:r>
            <a:endParaRPr lang="en-US" sz="1961" dirty="0">
              <a:solidFill>
                <a:srgbClr val="000000"/>
              </a:solidFill>
              <a:highlight>
                <a:srgbClr val="FFFFFF"/>
              </a:highlight>
            </a:endParaRPr>
          </a:p>
          <a:p>
            <a:pPr>
              <a:lnSpc>
                <a:spcPct val="100000"/>
              </a:lnSpc>
              <a:spcBef>
                <a:spcPts val="400"/>
              </a:spcBef>
            </a:pPr>
            <a:endParaRPr lang="en-US" sz="1961" dirty="0">
              <a:solidFill>
                <a:srgbClr val="000000"/>
              </a:solidFill>
              <a:highlight>
                <a:srgbClr val="FFFFFF"/>
              </a:highlight>
            </a:endParaRPr>
          </a:p>
          <a:p>
            <a:pPr>
              <a:lnSpc>
                <a:spcPct val="100000"/>
              </a:lnSpc>
              <a:spcBef>
                <a:spcPts val="400"/>
              </a:spcBef>
            </a:pPr>
            <a:r>
              <a:rPr lang="en-US" sz="1961" dirty="0" smtClean="0">
                <a:solidFill>
                  <a:srgbClr val="008000"/>
                </a:solidFill>
                <a:highlight>
                  <a:srgbClr val="FFFFFF"/>
                </a:highlight>
              </a:rPr>
              <a:t>    // </a:t>
            </a:r>
            <a:r>
              <a:rPr lang="en-US" sz="1961" dirty="0">
                <a:solidFill>
                  <a:srgbClr val="008000"/>
                </a:solidFill>
                <a:highlight>
                  <a:srgbClr val="FFFFFF"/>
                </a:highlight>
              </a:rPr>
              <a:t>extra </a:t>
            </a:r>
            <a:r>
              <a:rPr lang="en-US" sz="1961" dirty="0" smtClean="0">
                <a:solidFill>
                  <a:srgbClr val="008000"/>
                </a:solidFill>
                <a:highlight>
                  <a:srgbClr val="FFFFFF"/>
                </a:highlight>
              </a:rPr>
              <a:t>details</a:t>
            </a:r>
            <a:endParaRPr lang="en-US" sz="1961" dirty="0">
              <a:solidFill>
                <a:srgbClr val="000000"/>
              </a:solidFill>
              <a:highlight>
                <a:srgbClr val="FFFFFF"/>
              </a:highlight>
            </a:endParaRPr>
          </a:p>
          <a:p>
            <a:pPr>
              <a:lnSpc>
                <a:spcPct val="100000"/>
              </a:lnSpc>
              <a:spcBef>
                <a:spcPts val="400"/>
              </a:spcBef>
            </a:pPr>
            <a:r>
              <a:rPr lang="en-US" sz="1961" dirty="0">
                <a:solidFill>
                  <a:srgbClr val="0000FF"/>
                </a:solidFill>
                <a:highlight>
                  <a:srgbClr val="FFFFFF"/>
                </a:highlight>
              </a:rPr>
              <a:t>    </a:t>
            </a:r>
            <a:r>
              <a:rPr lang="en-US" sz="1961" dirty="0" err="1">
                <a:solidFill>
                  <a:srgbClr val="0000FF"/>
                </a:solidFill>
                <a:highlight>
                  <a:srgbClr val="FFFFFF"/>
                </a:highlight>
              </a:rPr>
              <a:t>var</a:t>
            </a:r>
            <a:r>
              <a:rPr lang="en-US" sz="1961" dirty="0">
                <a:solidFill>
                  <a:srgbClr val="000000"/>
                </a:solidFill>
                <a:highlight>
                  <a:srgbClr val="FFFFFF"/>
                </a:highlight>
              </a:rPr>
              <a:t> success = </a:t>
            </a:r>
            <a:r>
              <a:rPr lang="en-US" sz="1961" dirty="0">
                <a:solidFill>
                  <a:srgbClr val="0000FF"/>
                </a:solidFill>
                <a:highlight>
                  <a:srgbClr val="FFFFFF"/>
                </a:highlight>
              </a:rPr>
              <a:t>await</a:t>
            </a:r>
            <a:r>
              <a:rPr lang="en-US" sz="1961" dirty="0">
                <a:solidFill>
                  <a:srgbClr val="000000"/>
                </a:solidFill>
                <a:highlight>
                  <a:srgbClr val="FFFFFF"/>
                </a:highlight>
              </a:rPr>
              <a:t> </a:t>
            </a:r>
            <a:r>
              <a:rPr lang="en-US" sz="1961" dirty="0" err="1">
                <a:solidFill>
                  <a:srgbClr val="000000"/>
                </a:solidFill>
                <a:highlight>
                  <a:srgbClr val="FFFFFF"/>
                </a:highlight>
              </a:rPr>
              <a:t>tile.RequestCreateAsync</a:t>
            </a:r>
            <a:r>
              <a:rPr lang="en-US" sz="1961" dirty="0">
                <a:solidFill>
                  <a:srgbClr val="000000"/>
                </a:solidFill>
                <a:highlight>
                  <a:srgbClr val="FFFFFF"/>
                </a:highlight>
              </a:rPr>
              <a:t>();</a:t>
            </a:r>
          </a:p>
          <a:p>
            <a:pPr>
              <a:lnSpc>
                <a:spcPct val="100000"/>
              </a:lnSpc>
              <a:spcBef>
                <a:spcPts val="400"/>
              </a:spcBef>
            </a:pPr>
            <a:r>
              <a:rPr lang="en-US" sz="1961" dirty="0">
                <a:solidFill>
                  <a:srgbClr val="000000"/>
                </a:solidFill>
                <a:highlight>
                  <a:srgbClr val="FFFFFF"/>
                </a:highlight>
              </a:rPr>
              <a:t>}</a:t>
            </a:r>
            <a:endParaRPr lang="en-US" sz="1961" dirty="0"/>
          </a:p>
        </p:txBody>
      </p:sp>
      <p:sp>
        <p:nvSpPr>
          <p:cNvPr id="8" name="Rectangle 7"/>
          <p:cNvSpPr/>
          <p:nvPr/>
        </p:nvSpPr>
        <p:spPr bwMode="auto">
          <a:xfrm>
            <a:off x="269239" y="1566298"/>
            <a:ext cx="612557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89770" y="4021448"/>
            <a:ext cx="4706230" cy="89642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760286" y="5768941"/>
            <a:ext cx="4706230" cy="52291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08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Tile templates</a:t>
            </a:r>
            <a:endParaRPr lang="en-US" dirty="0"/>
          </a:p>
        </p:txBody>
      </p:sp>
    </p:spTree>
    <p:extLst>
      <p:ext uri="{BB962C8B-B14F-4D97-AF65-F5344CB8AC3E}">
        <p14:creationId xmlns:p14="http://schemas.microsoft.com/office/powerpoint/2010/main" val="418955528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9921" y="267420"/>
            <a:ext cx="9772160" cy="6323162"/>
          </a:xfrm>
          <a:prstGeom prst="rect">
            <a:avLst/>
          </a:prstGeom>
        </p:spPr>
      </p:pic>
    </p:spTree>
    <p:extLst>
      <p:ext uri="{BB962C8B-B14F-4D97-AF65-F5344CB8AC3E}">
        <p14:creationId xmlns:p14="http://schemas.microsoft.com/office/powerpoint/2010/main" val="10014853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1847</Words>
  <Application>Microsoft Office PowerPoint</Application>
  <PresentationFormat>Widescreen</PresentationFormat>
  <Paragraphs>475</Paragraphs>
  <Slides>55</Slides>
  <Notes>9</Notes>
  <HiddenSlides>3</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Arial</vt:lpstr>
      <vt:lpstr>Avenir LT Pro 45 Book</vt:lpstr>
      <vt:lpstr>Calibri</vt:lpstr>
      <vt:lpstr>Consolas</vt:lpstr>
      <vt:lpstr>Courier New</vt:lpstr>
      <vt:lpstr>ＭＳ Ｐゴシック</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Live Tiles, Push Notifications and Action Center Developer’s Guide to Windows 10</vt:lpstr>
      <vt:lpstr>Agenda</vt:lpstr>
      <vt:lpstr>Tile basics</vt:lpstr>
      <vt:lpstr>Tile anatomy </vt:lpstr>
      <vt:lpstr>Updating tiles</vt:lpstr>
      <vt:lpstr>Update tile badge</vt:lpstr>
      <vt:lpstr>Create a secondary tile</vt:lpstr>
      <vt:lpstr>Tile templates</vt:lpstr>
      <vt:lpstr>PowerPoint Presentation</vt:lpstr>
      <vt:lpstr>Legacy templates</vt:lpstr>
      <vt:lpstr>Please don’t say more templates.</vt:lpstr>
      <vt:lpstr>Adaptive templates</vt:lpstr>
      <vt:lpstr>Adaptive tiles</vt:lpstr>
      <vt:lpstr>Adaptive tiles</vt:lpstr>
      <vt:lpstr>Sample: Small Tile</vt:lpstr>
      <vt:lpstr>Sample: Medium Tile</vt:lpstr>
      <vt:lpstr>Sample: Wide Tile</vt:lpstr>
      <vt:lpstr>Sample: Large Tile</vt:lpstr>
      <vt:lpstr>Toast</vt:lpstr>
      <vt:lpstr>Toasts</vt:lpstr>
      <vt:lpstr>Toast states</vt:lpstr>
      <vt:lpstr>Toast templates</vt:lpstr>
      <vt:lpstr>Sending toast</vt:lpstr>
      <vt:lpstr>Sending toast</vt:lpstr>
      <vt:lpstr>Sending toast</vt:lpstr>
      <vt:lpstr>Handling activation</vt:lpstr>
      <vt:lpstr>Interactive toast</vt:lpstr>
      <vt:lpstr>Interactive toast</vt:lpstr>
      <vt:lpstr>Toast notifications</vt:lpstr>
      <vt:lpstr>Toast input</vt:lpstr>
      <vt:lpstr>Toast action</vt:lpstr>
      <vt:lpstr>Toast customization</vt:lpstr>
      <vt:lpstr>New activation types &amp; activations</vt:lpstr>
      <vt:lpstr>Special Toast Scenarios</vt:lpstr>
      <vt:lpstr>Alarms are Toasts</vt:lpstr>
      <vt:lpstr>Demo: Interactive Toast</vt:lpstr>
      <vt:lpstr>Push Notifications </vt:lpstr>
      <vt:lpstr>Notifications</vt:lpstr>
      <vt:lpstr>Windows Notification Service</vt:lpstr>
      <vt:lpstr>WNS – Push Architecture</vt:lpstr>
      <vt:lpstr>Setting Up An App For Push (Visual Studio)</vt:lpstr>
      <vt:lpstr>Getting a Push Notification Channel</vt:lpstr>
      <vt:lpstr>Testing Push Notifications</vt:lpstr>
      <vt:lpstr>Notifications Simulation Engine</vt:lpstr>
      <vt:lpstr>Push Notifications</vt:lpstr>
      <vt:lpstr>Push payloads</vt:lpstr>
      <vt:lpstr>Action Center managing your notification space</vt:lpstr>
      <vt:lpstr>Action center &amp; Quick actions</vt:lpstr>
      <vt:lpstr>Action Center Management APIs</vt:lpstr>
      <vt:lpstr>Apps’ Responsibilities on Notifications</vt:lpstr>
      <vt:lpstr>App, Action Center and Tile must tell a consistent story </vt:lpstr>
      <vt:lpstr>Action Center change triggers</vt:lpstr>
      <vt:lpstr>Action Center change trigger</vt:lpstr>
      <vt:lpstr>Hands 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2015-08-17T15:23:17Z</dcterms:created>
  <dcterms:modified xsi:type="dcterms:W3CDTF">2015-10-21T08:41:21Z</dcterms:modified>
</cp:coreProperties>
</file>